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5"/>
  </p:notesMasterIdLst>
  <p:sldIdLst>
    <p:sldId id="256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2" r:id="rId16"/>
    <p:sldId id="271" r:id="rId17"/>
    <p:sldId id="275" r:id="rId18"/>
    <p:sldId id="276" r:id="rId19"/>
    <p:sldId id="277" r:id="rId20"/>
    <p:sldId id="274" r:id="rId21"/>
    <p:sldId id="279" r:id="rId22"/>
    <p:sldId id="280" r:id="rId23"/>
    <p:sldId id="281" r:id="rId24"/>
    <p:sldId id="282" r:id="rId26"/>
    <p:sldId id="283" r:id="rId27"/>
    <p:sldId id="284" r:id="rId28"/>
    <p:sldId id="285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6" r:id="rId38"/>
    <p:sldId id="297" r:id="rId39"/>
    <p:sldId id="298" r:id="rId40"/>
    <p:sldId id="299" r:id="rId41"/>
    <p:sldId id="300" r:id="rId42"/>
    <p:sldId id="302" r:id="rId43"/>
    <p:sldId id="303" r:id="rId44"/>
    <p:sldId id="304" r:id="rId45"/>
    <p:sldId id="305" r:id="rId46"/>
    <p:sldId id="306" r:id="rId47"/>
    <p:sldId id="307" r:id="rId48"/>
    <p:sldId id="308" r:id="rId49"/>
    <p:sldId id="309" r:id="rId50"/>
    <p:sldId id="310" r:id="rId51"/>
    <p:sldId id="311" r:id="rId52"/>
    <p:sldId id="312" r:id="rId53"/>
    <p:sldId id="313" r:id="rId54"/>
    <p:sldId id="314" r:id="rId55"/>
    <p:sldId id="315" r:id="rId56"/>
    <p:sldId id="316" r:id="rId57"/>
    <p:sldId id="317" r:id="rId58"/>
    <p:sldId id="318" r:id="rId59"/>
  </p:sldIdLst>
  <p:sldSz cx="12192000" cy="6858000"/>
  <p:notesSz cx="6858000" cy="9144000"/>
  <p:custDataLst>
    <p:tags r:id="rId6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332"/>
        <p:guide pos="36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3" Type="http://schemas.openxmlformats.org/officeDocument/2006/relationships/tags" Target="tags/tag150.xml"/><Relationship Id="rId62" Type="http://schemas.openxmlformats.org/officeDocument/2006/relationships/tableStyles" Target="tableStyles.xml"/><Relationship Id="rId61" Type="http://schemas.openxmlformats.org/officeDocument/2006/relationships/viewProps" Target="viewProps.xml"/><Relationship Id="rId60" Type="http://schemas.openxmlformats.org/officeDocument/2006/relationships/presProps" Target="presProps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/>
            </a:gs>
            <a:gs pos="100000">
              <a:schemeClr val="bg2">
                <a:lumMod val="85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0.xml"/><Relationship Id="rId1" Type="http://schemas.openxmlformats.org/officeDocument/2006/relationships/tags" Target="../tags/tag8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91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92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3.xml"/><Relationship Id="rId1" Type="http://schemas.openxmlformats.org/officeDocument/2006/relationships/image" Target="../media/image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4.xml"/><Relationship Id="rId1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5.xml"/><Relationship Id="rId1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98.xml"/><Relationship Id="rId2" Type="http://schemas.openxmlformats.org/officeDocument/2006/relationships/tags" Target="../tags/tag97.xml"/><Relationship Id="rId1" Type="http://schemas.openxmlformats.org/officeDocument/2006/relationships/tags" Target="../tags/tag9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9.xml"/><Relationship Id="rId1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0.xml"/><Relationship Id="rId1" Type="http://schemas.openxmlformats.org/officeDocument/2006/relationships/image" Target="../media/image8.png"/></Relationships>
</file>

<file path=ppt/slides/_rels/slide2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103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107.xml"/><Relationship Id="rId7" Type="http://schemas.openxmlformats.org/officeDocument/2006/relationships/image" Target="../media/image12.png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tags" Target="../tags/tag10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tags" Target="../tags/tag108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tags" Target="../tags/tag111.xml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5.xml"/><Relationship Id="rId2" Type="http://schemas.openxmlformats.org/officeDocument/2006/relationships/image" Target="../media/image13.png"/><Relationship Id="rId1" Type="http://schemas.openxmlformats.org/officeDocument/2006/relationships/tags" Target="../tags/tag1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6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19.xml"/><Relationship Id="rId2" Type="http://schemas.openxmlformats.org/officeDocument/2006/relationships/tags" Target="../tags/tag118.xml"/><Relationship Id="rId1" Type="http://schemas.openxmlformats.org/officeDocument/2006/relationships/tags" Target="../tags/tag1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0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0.xml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2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tags" Target="../tags/tag123.xml"/><Relationship Id="rId4" Type="http://schemas.openxmlformats.org/officeDocument/2006/relationships/image" Target="../media/image12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4.xml"/><Relationship Id="rId1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25.xml"/><Relationship Id="rId1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tags" Target="../tags/tag12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1.xml"/><Relationship Id="rId1" Type="http://schemas.openxmlformats.org/officeDocument/2006/relationships/image" Target="../media/image1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2.xml"/><Relationship Id="rId1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3.xml"/><Relationship Id="rId1" Type="http://schemas.openxmlformats.org/officeDocument/2006/relationships/image" Target="../media/image2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4.xml"/><Relationship Id="rId1" Type="http://schemas.openxmlformats.org/officeDocument/2006/relationships/image" Target="../media/image2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5.xml"/><Relationship Id="rId1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6.xml"/><Relationship Id="rId1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7.xml"/><Relationship Id="rId1" Type="http://schemas.openxmlformats.org/officeDocument/2006/relationships/image" Target="../media/image2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8.xml"/><Relationship Id="rId1" Type="http://schemas.openxmlformats.org/officeDocument/2006/relationships/image" Target="../media/image2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9.xml"/><Relationship Id="rId1" Type="http://schemas.openxmlformats.org/officeDocument/2006/relationships/image" Target="../media/image2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0.xml"/><Relationship Id="rId1" Type="http://schemas.openxmlformats.org/officeDocument/2006/relationships/image" Target="../media/image2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1.xml"/><Relationship Id="rId1" Type="http://schemas.openxmlformats.org/officeDocument/2006/relationships/image" Target="../media/image2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2.xml"/><Relationship Id="rId1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tags" Target="../tags/tag7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3.xml"/><Relationship Id="rId1" Type="http://schemas.openxmlformats.org/officeDocument/2006/relationships/image" Target="../media/image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4.xml"/><Relationship Id="rId1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45.xml"/><Relationship Id="rId1" Type="http://schemas.openxmlformats.org/officeDocument/2006/relationships/image" Target="../media/image32.png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6.xml"/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7.xml"/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48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149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80.xml"/><Relationship Id="rId1" Type="http://schemas.openxmlformats.org/officeDocument/2006/relationships/tags" Target="../tags/tag79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" Type="http://schemas.openxmlformats.org/officeDocument/2006/relationships/tags" Target="../tags/tag8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8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80" y="914400"/>
            <a:ext cx="9799320" cy="2208530"/>
          </a:xfrm>
        </p:spPr>
        <p:txBody>
          <a:bodyPr/>
          <a:p>
            <a:r>
              <a:rPr lang="en-US" altLang="zh-CN"/>
              <a:t>AES</a:t>
            </a:r>
            <a:r>
              <a:rPr lang="zh-CN" altLang="en-US"/>
              <a:t>加密和</a:t>
            </a:r>
            <a:r>
              <a:rPr lang="zh-CN" altLang="en-US"/>
              <a:t>解密算法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80" y="3122930"/>
            <a:ext cx="9799320" cy="1236345"/>
          </a:xfrm>
        </p:spPr>
        <p:txBody>
          <a:bodyPr>
            <a:normAutofit/>
          </a:bodyPr>
          <a:p>
            <a:r>
              <a:rPr lang="en-US" altLang="zh-CN"/>
              <a:t>AES128 AES192 AES256</a:t>
            </a:r>
            <a:endParaRPr lang="en-US" altLang="zh-CN"/>
          </a:p>
          <a:p>
            <a:r>
              <a:rPr lang="en-US" altLang="zh-CN"/>
              <a:t>AES256-CBC-PKCS7</a:t>
            </a:r>
            <a:endParaRPr lang="en-US" altLang="zh-CN"/>
          </a:p>
        </p:txBody>
      </p:sp>
    </p:spTree>
    <p:custDataLst>
      <p:tags r:id="rId3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8300085" y="5174615"/>
            <a:ext cx="1077595" cy="5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6337935" y="4129405"/>
            <a:ext cx="1379855" cy="126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860925" y="4140200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373755" y="4140200"/>
            <a:ext cx="1433195" cy="1649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5155" y="4140200"/>
            <a:ext cx="1466215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7015" y="4140200"/>
            <a:ext cx="1541780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16795" y="1321435"/>
            <a:ext cx="1520190" cy="174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310880" y="1396365"/>
            <a:ext cx="1530350" cy="1649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36715" y="1407160"/>
            <a:ext cx="1498600" cy="167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25695" y="1385570"/>
            <a:ext cx="1552575" cy="162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36265" y="1385570"/>
            <a:ext cx="1616710" cy="155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0900" y="2453005"/>
            <a:ext cx="1412240" cy="54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30350" y="1525905"/>
            <a:ext cx="1153160" cy="47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4505" y="1504315"/>
            <a:ext cx="905510" cy="4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375920"/>
            <a:ext cx="9799320" cy="985520"/>
          </a:xfrm>
        </p:spPr>
        <p:txBody>
          <a:bodyPr>
            <a:normAutofit fontScale="90000"/>
          </a:bodyPr>
          <a:p>
            <a:r>
              <a:rPr lang="en-US" altLang="zh-CN"/>
              <a:t>AES128</a:t>
            </a:r>
            <a:r>
              <a:rPr lang="zh-CN" altLang="en-US"/>
              <a:t>加密器</a:t>
            </a:r>
            <a:r>
              <a:rPr lang="en-US" altLang="zh-CN"/>
              <a:t>(10</a:t>
            </a:r>
            <a:r>
              <a:rPr lang="zh-CN" altLang="en-US"/>
              <a:t>轮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91820" y="151892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明文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547495" y="1518920"/>
            <a:ext cx="112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868680" y="2482850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234055" y="1374775"/>
            <a:ext cx="1573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字节代换</a:t>
            </a:r>
            <a:endParaRPr lang="zh-CN" altLang="en-US" sz="2400"/>
          </a:p>
          <a:p>
            <a:r>
              <a:rPr lang="zh-CN" altLang="en-US" sz="2400"/>
              <a:t>行位移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005705" y="1374775"/>
            <a:ext cx="1588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791960" y="1374775"/>
            <a:ext cx="150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297545" y="1374775"/>
            <a:ext cx="15741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871710" y="1374775"/>
            <a:ext cx="1423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311785" y="4150360"/>
            <a:ext cx="1466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1875790" y="4150360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3328035" y="4150360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4771390" y="4150360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6224270" y="4150360"/>
            <a:ext cx="1452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8493760" y="5192395"/>
            <a:ext cx="841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密文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10973435" y="4575810"/>
            <a:ext cx="1077595" cy="5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9521190" y="4225925"/>
            <a:ext cx="1379855" cy="126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860925" y="4140200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373755" y="4140200"/>
            <a:ext cx="1433195" cy="1649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875155" y="4140200"/>
            <a:ext cx="1466215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47015" y="4140200"/>
            <a:ext cx="1541780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16795" y="1321435"/>
            <a:ext cx="1520190" cy="174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310880" y="1396365"/>
            <a:ext cx="1530350" cy="1649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36715" y="1407160"/>
            <a:ext cx="1498600" cy="167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25695" y="1385570"/>
            <a:ext cx="1552575" cy="162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36265" y="1385570"/>
            <a:ext cx="1616710" cy="155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0900" y="2453005"/>
            <a:ext cx="1412240" cy="54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30350" y="1525905"/>
            <a:ext cx="1153160" cy="47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4505" y="1504315"/>
            <a:ext cx="905510" cy="4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375920"/>
            <a:ext cx="9799320" cy="985520"/>
          </a:xfrm>
        </p:spPr>
        <p:txBody>
          <a:bodyPr>
            <a:normAutofit fontScale="90000"/>
          </a:bodyPr>
          <a:p>
            <a:r>
              <a:rPr lang="en-US" altLang="zh-CN"/>
              <a:t>AES192</a:t>
            </a:r>
            <a:r>
              <a:rPr lang="zh-CN" altLang="en-US"/>
              <a:t>加密器</a:t>
            </a:r>
            <a:r>
              <a:rPr lang="en-US" altLang="zh-CN"/>
              <a:t>(12</a:t>
            </a:r>
            <a:r>
              <a:rPr lang="zh-CN" altLang="en-US"/>
              <a:t>轮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91820" y="151892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明文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547495" y="1518920"/>
            <a:ext cx="112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868680" y="2482850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234055" y="1374775"/>
            <a:ext cx="1573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字节代换</a:t>
            </a:r>
            <a:endParaRPr lang="zh-CN" altLang="en-US" sz="2400"/>
          </a:p>
          <a:p>
            <a:r>
              <a:rPr lang="zh-CN" altLang="en-US" sz="2400"/>
              <a:t>行位移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005705" y="1374775"/>
            <a:ext cx="1588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791960" y="1374775"/>
            <a:ext cx="150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297545" y="1374775"/>
            <a:ext cx="15741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871710" y="1374775"/>
            <a:ext cx="1423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311785" y="4150360"/>
            <a:ext cx="1466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1875790" y="4150360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3328035" y="4150360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4771390" y="4150360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9521190" y="4300855"/>
            <a:ext cx="1452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11167110" y="4593590"/>
            <a:ext cx="841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密文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6445885" y="4139565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56350" y="4149725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8003540" y="4139565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914005" y="4149725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" name="矩形 32"/>
          <p:cNvSpPr/>
          <p:nvPr/>
        </p:nvSpPr>
        <p:spPr>
          <a:xfrm>
            <a:off x="3928745" y="5805170"/>
            <a:ext cx="1077595" cy="560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4896485" y="3310255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3409315" y="3310255"/>
            <a:ext cx="1433195" cy="1649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910715" y="3310255"/>
            <a:ext cx="1466215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82575" y="3310255"/>
            <a:ext cx="1541780" cy="16167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9916795" y="1321435"/>
            <a:ext cx="1520190" cy="1746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8310880" y="1396365"/>
            <a:ext cx="1530350" cy="16497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6736715" y="1407160"/>
            <a:ext cx="1498600" cy="16713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925695" y="1385570"/>
            <a:ext cx="1552575" cy="16281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36265" y="1385570"/>
            <a:ext cx="1616710" cy="1552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850900" y="2453005"/>
            <a:ext cx="1412240" cy="5499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1530350" y="1525905"/>
            <a:ext cx="1153160" cy="47434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484505" y="1504315"/>
            <a:ext cx="905510" cy="4527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375920"/>
            <a:ext cx="9799320" cy="985520"/>
          </a:xfrm>
        </p:spPr>
        <p:txBody>
          <a:bodyPr>
            <a:normAutofit fontScale="90000"/>
          </a:bodyPr>
          <a:p>
            <a:r>
              <a:rPr lang="en-US" altLang="zh-CN"/>
              <a:t>AES256</a:t>
            </a:r>
            <a:r>
              <a:rPr lang="zh-CN" altLang="en-US"/>
              <a:t>加密器</a:t>
            </a:r>
            <a:r>
              <a:rPr lang="en-US" altLang="zh-CN"/>
              <a:t>(14</a:t>
            </a:r>
            <a:r>
              <a:rPr lang="zh-CN" altLang="en-US"/>
              <a:t>轮</a:t>
            </a:r>
            <a:r>
              <a:rPr lang="en-US" altLang="zh-CN"/>
              <a:t>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591820" y="1518920"/>
            <a:ext cx="9061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明文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1547495" y="1518920"/>
            <a:ext cx="11214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</a:t>
            </a:r>
            <a:endParaRPr lang="zh-CN" altLang="en-US" sz="2400"/>
          </a:p>
        </p:txBody>
      </p:sp>
      <p:sp>
        <p:nvSpPr>
          <p:cNvPr id="8" name="文本框 7"/>
          <p:cNvSpPr txBox="1"/>
          <p:nvPr/>
        </p:nvSpPr>
        <p:spPr>
          <a:xfrm>
            <a:off x="868680" y="2482850"/>
            <a:ext cx="14439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234055" y="1374775"/>
            <a:ext cx="157353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字节代换</a:t>
            </a:r>
            <a:endParaRPr lang="zh-CN" altLang="en-US" sz="2400"/>
          </a:p>
          <a:p>
            <a:r>
              <a:rPr lang="zh-CN" altLang="en-US" sz="2400"/>
              <a:t>行位移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轮密钥加</a:t>
            </a:r>
            <a:endParaRPr lang="zh-CN" altLang="en-US" sz="2400"/>
          </a:p>
        </p:txBody>
      </p:sp>
      <p:sp>
        <p:nvSpPr>
          <p:cNvPr id="10" name="文本框 9"/>
          <p:cNvSpPr txBox="1"/>
          <p:nvPr/>
        </p:nvSpPr>
        <p:spPr>
          <a:xfrm>
            <a:off x="5005705" y="1374775"/>
            <a:ext cx="158877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1" name="文本框 10"/>
          <p:cNvSpPr txBox="1"/>
          <p:nvPr/>
        </p:nvSpPr>
        <p:spPr>
          <a:xfrm>
            <a:off x="6791960" y="1374775"/>
            <a:ext cx="150558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8297545" y="1374775"/>
            <a:ext cx="157416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871710" y="1374775"/>
            <a:ext cx="142303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4" name="文本框 13"/>
          <p:cNvSpPr txBox="1"/>
          <p:nvPr/>
        </p:nvSpPr>
        <p:spPr>
          <a:xfrm>
            <a:off x="347345" y="3320415"/>
            <a:ext cx="146621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1911350" y="3320415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6" name="文本框 15"/>
          <p:cNvSpPr txBox="1"/>
          <p:nvPr/>
        </p:nvSpPr>
        <p:spPr>
          <a:xfrm>
            <a:off x="3363595" y="3320415"/>
            <a:ext cx="144399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7" name="文本框 16"/>
          <p:cNvSpPr txBox="1"/>
          <p:nvPr/>
        </p:nvSpPr>
        <p:spPr>
          <a:xfrm>
            <a:off x="4806950" y="3320415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4122420" y="5822950"/>
            <a:ext cx="841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密文</a:t>
            </a:r>
            <a:endParaRPr lang="zh-CN" altLang="en-US" sz="2400"/>
          </a:p>
        </p:txBody>
      </p:sp>
      <p:sp>
        <p:nvSpPr>
          <p:cNvPr id="3" name="矩形 2"/>
          <p:cNvSpPr/>
          <p:nvPr/>
        </p:nvSpPr>
        <p:spPr>
          <a:xfrm>
            <a:off x="6481445" y="3309620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391910" y="3319780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7" name="矩形 6"/>
          <p:cNvSpPr/>
          <p:nvPr/>
        </p:nvSpPr>
        <p:spPr>
          <a:xfrm>
            <a:off x="8039100" y="3309620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949565" y="3319780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37" name="矩形 36"/>
          <p:cNvSpPr/>
          <p:nvPr/>
        </p:nvSpPr>
        <p:spPr>
          <a:xfrm>
            <a:off x="2105660" y="5454650"/>
            <a:ext cx="1379855" cy="1261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2105660" y="5529580"/>
            <a:ext cx="14522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10035540" y="3325495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0" name="文本框 39"/>
          <p:cNvSpPr txBox="1"/>
          <p:nvPr/>
        </p:nvSpPr>
        <p:spPr>
          <a:xfrm>
            <a:off x="9946005" y="3335655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  <p:sp>
        <p:nvSpPr>
          <p:cNvPr id="41" name="矩形 40"/>
          <p:cNvSpPr/>
          <p:nvPr/>
        </p:nvSpPr>
        <p:spPr>
          <a:xfrm>
            <a:off x="333375" y="5234305"/>
            <a:ext cx="1401445" cy="156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243840" y="5244465"/>
            <a:ext cx="14528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字节</a:t>
            </a:r>
            <a:r>
              <a:rPr lang="zh-CN" altLang="en-US" sz="2400"/>
              <a:t>代换</a:t>
            </a:r>
            <a:endParaRPr lang="zh-CN" altLang="en-US" sz="2400"/>
          </a:p>
          <a:p>
            <a:r>
              <a:rPr lang="zh-CN" altLang="en-US" sz="2400"/>
              <a:t>行</a:t>
            </a:r>
            <a:r>
              <a:rPr lang="zh-CN" altLang="en-US" sz="2400"/>
              <a:t>位移</a:t>
            </a:r>
            <a:endParaRPr lang="zh-CN" altLang="en-US" sz="2400"/>
          </a:p>
          <a:p>
            <a:r>
              <a:rPr lang="zh-CN" altLang="en-US" sz="2400"/>
              <a:t>列混淆</a:t>
            </a:r>
            <a:endParaRPr lang="zh-CN" altLang="en-US" sz="2400"/>
          </a:p>
          <a:p>
            <a:r>
              <a:rPr lang="zh-CN" altLang="en-US" sz="2400"/>
              <a:t>轮密钥</a:t>
            </a:r>
            <a:r>
              <a:rPr lang="zh-CN" altLang="en-US" sz="2400"/>
              <a:t>加</a:t>
            </a:r>
            <a:endParaRPr lang="zh-CN" altLang="en-US" sz="2400"/>
          </a:p>
        </p:txBody>
      </p:sp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89940" y="364490"/>
            <a:ext cx="10359390" cy="1191260"/>
          </a:xfrm>
        </p:spPr>
        <p:txBody>
          <a:bodyPr/>
          <a:p>
            <a:r>
              <a:rPr lang="zh-CN" altLang="en-US"/>
              <a:t>前言</a:t>
            </a:r>
            <a:endParaRPr lang="zh-CN" altLang="en-US"/>
          </a:p>
        </p:txBody>
      </p:sp>
      <p:graphicFrame>
        <p:nvGraphicFramePr>
          <p:cNvPr id="4" name="表格 3"/>
          <p:cNvGraphicFramePr/>
          <p:nvPr/>
        </p:nvGraphicFramePr>
        <p:xfrm>
          <a:off x="1833880" y="2538095"/>
          <a:ext cx="8533765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  <a:gridCol w="532765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4718685" y="491934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7" name="直接箭头连接符 6"/>
          <p:cNvCxnSpPr/>
          <p:nvPr/>
        </p:nvCxnSpPr>
        <p:spPr>
          <a:xfrm flipH="1">
            <a:off x="5788025" y="3035300"/>
            <a:ext cx="21590" cy="17678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527685" y="189230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排列方式</a:t>
            </a:r>
            <a:r>
              <a:rPr lang="en-US" altLang="zh-CN">
                <a:solidFill>
                  <a:srgbClr val="FF0000"/>
                </a:solidFill>
              </a:rPr>
              <a:t>: </a:t>
            </a:r>
            <a:endParaRPr lang="en-US" altLang="zh-CN">
              <a:solidFill>
                <a:srgbClr val="FF0000"/>
              </a:solidFill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98425"/>
            <a:ext cx="9799320" cy="617855"/>
          </a:xfrm>
        </p:spPr>
        <p:txBody>
          <a:bodyPr/>
          <a:p>
            <a:r>
              <a:rPr lang="zh-CN" altLang="en-US" sz="3200"/>
              <a:t>密钥扩展</a:t>
            </a:r>
            <a:r>
              <a:rPr lang="en-US" altLang="zh-CN" sz="3200"/>
              <a:t>: </a:t>
            </a:r>
            <a:r>
              <a:rPr lang="zh-CN" altLang="en-US" sz="3200"/>
              <a:t>前言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631190" y="716280"/>
            <a:ext cx="1092898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highlight>
                  <a:srgbClr val="FFFF00"/>
                </a:highlight>
              </a:rPr>
              <a:t>1. </a:t>
            </a:r>
            <a:r>
              <a:rPr lang="zh-CN" altLang="en-US" sz="2400">
                <a:highlight>
                  <a:srgbClr val="FFFF00"/>
                </a:highlight>
              </a:rPr>
              <a:t>什么是密钥扩展</a:t>
            </a:r>
            <a:r>
              <a:rPr lang="en-US" altLang="zh-CN" sz="2400">
                <a:highlight>
                  <a:srgbClr val="FFFF00"/>
                </a:highlight>
              </a:rPr>
              <a:t>: </a:t>
            </a:r>
            <a:endParaRPr lang="en-US" altLang="zh-CN" sz="2400">
              <a:highlight>
                <a:srgbClr val="FFFF00"/>
              </a:highlight>
            </a:endParaRPr>
          </a:p>
          <a:p>
            <a:r>
              <a:rPr lang="en-US" altLang="zh-CN" sz="2400"/>
              <a:t>    </a:t>
            </a:r>
            <a:r>
              <a:rPr lang="zh-CN" altLang="en-US" sz="2400"/>
              <a:t>密钥扩展就是把用户输入的</a:t>
            </a:r>
            <a:r>
              <a:rPr lang="en-US" altLang="zh-CN" sz="2400"/>
              <a:t> (16, 24, 32)</a:t>
            </a:r>
            <a:r>
              <a:rPr lang="zh-CN" altLang="en-US" sz="2400"/>
              <a:t>字节的密钥</a:t>
            </a:r>
            <a:r>
              <a:rPr lang="zh-CN" altLang="en-US" sz="2400"/>
              <a:t>扩展</a:t>
            </a:r>
            <a:endParaRPr lang="zh-CN" altLang="en-US" sz="2400"/>
          </a:p>
          <a:p>
            <a:r>
              <a:rPr lang="zh-CN" altLang="en-US" sz="2400"/>
              <a:t> </a:t>
            </a:r>
            <a:r>
              <a:rPr lang="en-US" altLang="zh-CN" sz="2400"/>
              <a:t>   </a:t>
            </a:r>
            <a:r>
              <a:rPr lang="zh-CN" altLang="en-US" sz="2400"/>
              <a:t>到</a:t>
            </a:r>
            <a:r>
              <a:rPr lang="en-US" altLang="zh-CN" sz="2400"/>
              <a:t> (176, 208, 240)</a:t>
            </a:r>
            <a:r>
              <a:rPr lang="zh-CN" altLang="en-US" sz="2400"/>
              <a:t>字节的轮密钥</a:t>
            </a:r>
            <a:endParaRPr lang="zh-CN" altLang="en-US" sz="2400"/>
          </a:p>
          <a:p>
            <a:endParaRPr lang="zh-CN" altLang="en-US" sz="2400"/>
          </a:p>
          <a:p>
            <a:r>
              <a:rPr lang="en-US" altLang="zh-CN" sz="2400">
                <a:highlight>
                  <a:srgbClr val="FFFF00"/>
                </a:highlight>
              </a:rPr>
              <a:t>2. </a:t>
            </a:r>
            <a:r>
              <a:rPr lang="en-US" altLang="zh-CN" sz="2400">
                <a:highlight>
                  <a:srgbClr val="FFFF00"/>
                </a:highlight>
                <a:sym typeface="+mn-ea"/>
              </a:rPr>
              <a:t>176, 208, 240</a:t>
            </a:r>
            <a:r>
              <a:rPr lang="zh-CN" altLang="en-US" sz="2400">
                <a:highlight>
                  <a:srgbClr val="FFFF00"/>
                </a:highlight>
              </a:rPr>
              <a:t>这三个数字怎么来的</a:t>
            </a:r>
            <a:r>
              <a:rPr lang="en-US" altLang="zh-CN" sz="2400">
                <a:highlight>
                  <a:srgbClr val="FFFF00"/>
                </a:highlight>
              </a:rPr>
              <a:t>:</a:t>
            </a:r>
            <a:endParaRPr lang="zh-CN" altLang="en-US" sz="2400">
              <a:highlight>
                <a:srgbClr val="FFFF00"/>
              </a:highlight>
            </a:endParaRPr>
          </a:p>
          <a:p>
            <a:r>
              <a:rPr lang="en-US" altLang="zh-CN" sz="2400"/>
              <a:t>    (11 * 16 = </a:t>
            </a:r>
            <a:r>
              <a:rPr lang="en-US" altLang="zh-CN" sz="2400">
                <a:sym typeface="+mn-ea"/>
              </a:rPr>
              <a:t>176</a:t>
            </a:r>
            <a:r>
              <a:rPr lang="en-US" altLang="zh-CN" sz="2400"/>
              <a:t>); (13 * 16 = </a:t>
            </a:r>
            <a:r>
              <a:rPr lang="en-US" altLang="zh-CN" sz="2400">
                <a:sym typeface="+mn-ea"/>
              </a:rPr>
              <a:t>208</a:t>
            </a:r>
            <a:r>
              <a:rPr lang="en-US" altLang="zh-CN" sz="2400"/>
              <a:t>); (15 * 16 = </a:t>
            </a:r>
            <a:r>
              <a:rPr lang="en-US" altLang="zh-CN" sz="2400">
                <a:sym typeface="+mn-ea"/>
              </a:rPr>
              <a:t>240</a:t>
            </a:r>
            <a:r>
              <a:rPr lang="en-US" altLang="zh-CN" sz="2400"/>
              <a:t>);</a:t>
            </a:r>
            <a:endParaRPr lang="en-US" altLang="zh-CN" sz="2400"/>
          </a:p>
          <a:p>
            <a:endParaRPr lang="en-US" altLang="zh-CN" sz="2400"/>
          </a:p>
          <a:p>
            <a:r>
              <a:rPr lang="en-US" altLang="zh-CN" sz="2400">
                <a:highlight>
                  <a:srgbClr val="FFFF00"/>
                </a:highlight>
              </a:rPr>
              <a:t>3. nk</a:t>
            </a:r>
            <a:r>
              <a:rPr lang="zh-CN" altLang="en-US" sz="2400">
                <a:highlight>
                  <a:srgbClr val="FFFF00"/>
                </a:highlight>
              </a:rPr>
              <a:t>值</a:t>
            </a:r>
            <a:r>
              <a:rPr lang="en-US" altLang="zh-CN" sz="2400">
                <a:highlight>
                  <a:srgbClr val="FFFF00"/>
                </a:highlight>
              </a:rPr>
              <a:t>(</a:t>
            </a:r>
            <a:r>
              <a:rPr lang="zh-CN" altLang="en-US" sz="2400">
                <a:highlight>
                  <a:srgbClr val="FFFF00"/>
                </a:highlight>
              </a:rPr>
              <a:t>密钥的列数</a:t>
            </a:r>
            <a:r>
              <a:rPr lang="en-US" altLang="zh-CN" sz="2400">
                <a:highlight>
                  <a:srgbClr val="FFFF00"/>
                </a:highlight>
              </a:rPr>
              <a:t>):</a:t>
            </a:r>
            <a:endParaRPr lang="en-US" altLang="zh-CN" sz="2400">
              <a:highlight>
                <a:srgbClr val="FFFF00"/>
              </a:highlight>
            </a:endParaRPr>
          </a:p>
          <a:p>
            <a:r>
              <a:rPr lang="en-US" altLang="zh-CN" sz="2400"/>
              <a:t>    (16 </a:t>
            </a:r>
            <a:r>
              <a:rPr lang="zh-CN" altLang="en-US" sz="2400"/>
              <a:t>÷</a:t>
            </a:r>
            <a:r>
              <a:rPr lang="en-US" altLang="zh-CN" sz="2400"/>
              <a:t> 4 = 4); </a:t>
            </a:r>
            <a:r>
              <a:rPr lang="en-US" altLang="zh-CN" sz="2400">
                <a:sym typeface="+mn-ea"/>
              </a:rPr>
              <a:t>(24 </a:t>
            </a:r>
            <a:r>
              <a:rPr lang="zh-CN" altLang="en-US" sz="2400">
                <a:sym typeface="+mn-ea"/>
              </a:rPr>
              <a:t>÷</a:t>
            </a:r>
            <a:r>
              <a:rPr lang="en-US" altLang="zh-CN" sz="2400">
                <a:sym typeface="+mn-ea"/>
              </a:rPr>
              <a:t> 4 = 6); (32 </a:t>
            </a:r>
            <a:r>
              <a:rPr lang="zh-CN" altLang="en-US" sz="2400">
                <a:sym typeface="+mn-ea"/>
              </a:rPr>
              <a:t>÷</a:t>
            </a:r>
            <a:r>
              <a:rPr lang="en-US" altLang="zh-CN" sz="2400">
                <a:sym typeface="+mn-ea"/>
              </a:rPr>
              <a:t> 4 = 8);</a:t>
            </a:r>
            <a:endParaRPr lang="en-US" altLang="zh-CN" sz="2400"/>
          </a:p>
        </p:txBody>
      </p:sp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/>
        </p:nvGraphicFramePr>
        <p:xfrm>
          <a:off x="44450" y="2901315"/>
          <a:ext cx="8640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10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18</a:t>
                      </a:r>
                      <a:endParaRPr lang="en-US" altLang="zh-CN" sz="8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9" name="表格 8"/>
          <p:cNvGraphicFramePr/>
          <p:nvPr/>
        </p:nvGraphicFramePr>
        <p:xfrm>
          <a:off x="44450" y="4762500"/>
          <a:ext cx="11520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  <a:gridCol w="360045"/>
                <a:gridCol w="359955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10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20</a:t>
                      </a:r>
                      <a:endParaRPr lang="en-US" altLang="zh-CN" sz="8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0" name="表格 9"/>
          <p:cNvGraphicFramePr/>
          <p:nvPr/>
        </p:nvGraphicFramePr>
        <p:xfrm>
          <a:off x="44450" y="367665"/>
          <a:ext cx="11520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45"/>
                <a:gridCol w="359955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10</a:t>
                      </a:r>
                      <a:endParaRPr lang="en-US" altLang="zh-CN" sz="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8205"/>
            <a:ext cx="12192000" cy="675640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550920"/>
            <a:ext cx="12192000" cy="588010"/>
          </a:xfrm>
          <a:prstGeom prst="rect">
            <a:avLst/>
          </a:prstGeom>
        </p:spPr>
      </p:pic>
      <p:pic>
        <p:nvPicPr>
          <p:cNvPr id="8" name="图片 7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39740"/>
            <a:ext cx="12192000" cy="51308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表格 9"/>
          <p:cNvGraphicFramePr/>
          <p:nvPr/>
        </p:nvGraphicFramePr>
        <p:xfrm>
          <a:off x="1304290" y="146050"/>
          <a:ext cx="11520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0D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0E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0F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27075"/>
            <a:ext cx="12192000" cy="590613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/>
        </p:nvGraphicFramePr>
        <p:xfrm>
          <a:off x="480060" y="259080"/>
          <a:ext cx="11232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  <a:gridCol w="468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02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05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06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07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08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09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0A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0B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0C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0D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0E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0F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10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11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12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13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14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15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16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17</a:t>
                      </a:r>
                      <a:endParaRPr lang="en-US" altLang="zh-CN" sz="16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600"/>
                        <a:t>18</a:t>
                      </a:r>
                      <a:endParaRPr lang="en-US" altLang="zh-CN" sz="16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03910"/>
            <a:ext cx="12192000" cy="52501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9" name="表格 8"/>
          <p:cNvGraphicFramePr/>
          <p:nvPr/>
        </p:nvGraphicFramePr>
        <p:xfrm>
          <a:off x="379730" y="189230"/>
          <a:ext cx="11520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/>
                <a:gridCol w="360000"/>
                <a:gridCol w="360000"/>
                <a:gridCol w="360045"/>
                <a:gridCol w="359955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45"/>
                <a:gridCol w="359955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  <a:gridCol w="36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0F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10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11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12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13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14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15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16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17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18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19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1A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1B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1C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1D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1E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1F</a:t>
                      </a:r>
                      <a:endParaRPr lang="en-US" altLang="zh-CN" sz="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800"/>
                        <a:t>20</a:t>
                      </a:r>
                      <a:endParaRPr lang="en-US" altLang="zh-CN" sz="80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3" name="图片 2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23595"/>
            <a:ext cx="12192000" cy="52101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312545" y="102235"/>
            <a:ext cx="9799320" cy="1108710"/>
          </a:xfrm>
        </p:spPr>
        <p:txBody>
          <a:bodyPr/>
          <a:p>
            <a:r>
              <a:rPr lang="zh-CN" altLang="en-US"/>
              <a:t>密钥扩展</a:t>
            </a:r>
            <a:r>
              <a:rPr lang="zh-CN" altLang="en-US"/>
              <a:t>公式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03910" y="1376680"/>
            <a:ext cx="604012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情况</a:t>
            </a:r>
            <a:r>
              <a:rPr lang="en-US" altLang="zh-CN" sz="3200"/>
              <a:t>1: </a:t>
            </a:r>
            <a:r>
              <a:rPr lang="en-US" altLang="zh-CN" sz="3200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 sz="3200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 sz="3200">
                <a:solidFill>
                  <a:schemeClr val="accent1"/>
                </a:solidFill>
                <a:sym typeface="+mn-ea"/>
              </a:rPr>
              <a:t>]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÷</a:t>
            </a:r>
            <a:r>
              <a:rPr lang="en-US" altLang="zh-CN" sz="3200">
                <a:sym typeface="+mn-ea"/>
              </a:rPr>
              <a:t> </a:t>
            </a:r>
            <a:r>
              <a:rPr lang="en-US" altLang="zh-CN" sz="3200">
                <a:solidFill>
                  <a:schemeClr val="accent1"/>
                </a:solidFill>
                <a:sym typeface="+mn-ea"/>
              </a:rPr>
              <a:t>nk</a:t>
            </a:r>
            <a:r>
              <a:rPr lang="zh-CN" altLang="en-US" sz="3200">
                <a:solidFill>
                  <a:schemeClr val="accent1"/>
                </a:solidFill>
                <a:sym typeface="+mn-ea"/>
              </a:rPr>
              <a:t>值</a:t>
            </a:r>
            <a:r>
              <a:rPr lang="en-US" altLang="zh-CN" sz="3200">
                <a:sym typeface="+mn-ea"/>
              </a:rPr>
              <a:t> </a:t>
            </a:r>
            <a:r>
              <a:rPr lang="zh-CN" altLang="en-US" sz="3200">
                <a:sym typeface="+mn-ea"/>
              </a:rPr>
              <a:t>余数为</a:t>
            </a:r>
            <a:r>
              <a:rPr lang="en-US" altLang="zh-CN" sz="3200">
                <a:sym typeface="+mn-ea"/>
              </a:rPr>
              <a:t>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0</a:t>
            </a:r>
            <a:endParaRPr lang="en-US" altLang="zh-CN" sz="3200">
              <a:solidFill>
                <a:srgbClr val="FF0000"/>
              </a:solidFill>
              <a:sym typeface="+mn-ea"/>
            </a:endParaRPr>
          </a:p>
          <a:p>
            <a:r>
              <a:rPr lang="en-US" altLang="zh-CN" sz="3200"/>
              <a:t>    </a:t>
            </a:r>
            <a:r>
              <a:rPr lang="en-US" altLang="zh-CN" sz="2000">
                <a:solidFill>
                  <a:srgbClr val="FF0000"/>
                </a:solidFill>
              </a:rPr>
              <a:t>Ps: [</a:t>
            </a:r>
            <a:r>
              <a:rPr lang="zh-CN" altLang="en-US" sz="2000">
                <a:solidFill>
                  <a:srgbClr val="FF0000"/>
                </a:solidFill>
              </a:rPr>
              <a:t>当前列</a:t>
            </a:r>
            <a:r>
              <a:rPr lang="en-US" altLang="zh-CN" sz="2000">
                <a:solidFill>
                  <a:srgbClr val="FF0000"/>
                </a:solidFill>
              </a:rPr>
              <a:t>]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从</a:t>
            </a:r>
            <a:r>
              <a:rPr lang="en-US" altLang="zh-CN" sz="2000">
                <a:solidFill>
                  <a:srgbClr val="FF0000"/>
                </a:solidFill>
                <a:sym typeface="+mn-ea"/>
              </a:rPr>
              <a:t>0</a:t>
            </a:r>
            <a:r>
              <a:rPr lang="zh-CN" altLang="en-US" sz="2000">
                <a:solidFill>
                  <a:srgbClr val="FF0000"/>
                </a:solidFill>
                <a:sym typeface="+mn-ea"/>
              </a:rPr>
              <a:t>开始算</a:t>
            </a:r>
            <a:endParaRPr lang="zh-CN" altLang="en-US" sz="2000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03910" y="2538095"/>
            <a:ext cx="100780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公式</a:t>
            </a:r>
            <a:r>
              <a:rPr lang="en-US" altLang="zh-CN" sz="2400">
                <a:solidFill>
                  <a:srgbClr val="FF0000"/>
                </a:solidFill>
              </a:rPr>
              <a:t>: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-nk</a:t>
            </a:r>
            <a:r>
              <a:rPr lang="zh-CN" altLang="en-US" sz="2400">
                <a:solidFill>
                  <a:schemeClr val="accent1"/>
                </a:solidFill>
              </a:rPr>
              <a:t>值</a:t>
            </a:r>
            <a:r>
              <a:rPr lang="en-US" altLang="zh-CN" sz="2400">
                <a:solidFill>
                  <a:schemeClr val="accent1"/>
                </a:solidFill>
              </a:rPr>
              <a:t>]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zh-CN" altLang="en-US" sz="2400">
                <a:solidFill>
                  <a:schemeClr val="accent1"/>
                </a:solidFill>
              </a:rPr>
              <a:t>⊕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zh-CN" altLang="en-US" sz="2400">
                <a:solidFill>
                  <a:schemeClr val="bg2">
                    <a:lumMod val="50000"/>
                  </a:schemeClr>
                </a:solidFill>
              </a:rPr>
              <a:t>轮常量异或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</a:rPr>
              <a:t>(</a:t>
            </a:r>
            <a:r>
              <a:rPr lang="en-US" altLang="zh-CN" sz="2400">
                <a:solidFill>
                  <a:srgbClr val="FFC000"/>
                </a:solidFill>
              </a:rPr>
              <a:t> </a:t>
            </a:r>
            <a:r>
              <a:rPr lang="zh-CN" altLang="en-US" sz="2400">
                <a:solidFill>
                  <a:srgbClr val="FFC000"/>
                </a:solidFill>
              </a:rPr>
              <a:t>字节代换</a:t>
            </a:r>
            <a:r>
              <a:rPr lang="en-US" altLang="zh-CN" sz="2400">
                <a:solidFill>
                  <a:srgbClr val="FFC000"/>
                </a:solidFill>
              </a:rPr>
              <a:t>( </a:t>
            </a:r>
            <a:r>
              <a:rPr lang="zh-CN" altLang="en-US" sz="2400">
                <a:solidFill>
                  <a:srgbClr val="00B050"/>
                </a:solidFill>
              </a:rPr>
              <a:t>列位移</a:t>
            </a:r>
            <a:r>
              <a:rPr lang="en-US" altLang="zh-CN" sz="2400">
                <a:solidFill>
                  <a:srgbClr val="00B050"/>
                </a:solidFill>
              </a:rPr>
              <a:t>(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-1] </a:t>
            </a:r>
            <a:r>
              <a:rPr lang="en-US" altLang="zh-CN" sz="2400">
                <a:solidFill>
                  <a:srgbClr val="00B050"/>
                </a:solidFill>
              </a:rPr>
              <a:t>) </a:t>
            </a:r>
            <a:r>
              <a:rPr lang="en-US" altLang="zh-CN" sz="2400">
                <a:solidFill>
                  <a:srgbClr val="FFC000"/>
                </a:solidFill>
              </a:rPr>
              <a:t>) </a:t>
            </a:r>
            <a:r>
              <a:rPr lang="en-US" altLang="zh-CN" sz="2400">
                <a:solidFill>
                  <a:schemeClr val="bg2">
                    <a:lumMod val="50000"/>
                  </a:schemeClr>
                </a:solidFill>
              </a:rPr>
              <a:t>)</a:t>
            </a:r>
            <a:endParaRPr lang="en-US" altLang="zh-CN" sz="24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9700" y="3361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以前面</a:t>
            </a:r>
            <a:r>
              <a:rPr lang="en-US" altLang="zh-CN"/>
              <a:t>AES128</a:t>
            </a:r>
            <a:r>
              <a:rPr lang="zh-CN" altLang="en-US"/>
              <a:t>例子的第</a:t>
            </a:r>
            <a:r>
              <a:rPr lang="en-US" altLang="zh-CN"/>
              <a:t>4</a:t>
            </a:r>
            <a:r>
              <a:rPr lang="zh-CN" altLang="en-US"/>
              <a:t>列为例</a:t>
            </a:r>
            <a:r>
              <a:rPr lang="en-US" altLang="zh-CN"/>
              <a:t>:</a:t>
            </a:r>
            <a:endParaRPr lang="en-US" altLang="zh-CN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327660" y="3905250"/>
          <a:ext cx="3240000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479800" y="3085465"/>
            <a:ext cx="11804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-1]</a:t>
            </a:r>
            <a:endParaRPr lang="zh-CN" altLang="en-US"/>
          </a:p>
        </p:txBody>
      </p:sp>
      <p:graphicFrame>
        <p:nvGraphicFramePr>
          <p:cNvPr id="8" name="表格 7"/>
          <p:cNvGraphicFramePr/>
          <p:nvPr/>
        </p:nvGraphicFramePr>
        <p:xfrm>
          <a:off x="3812540" y="3502025"/>
          <a:ext cx="540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文本框 8"/>
          <p:cNvSpPr txBox="1"/>
          <p:nvPr/>
        </p:nvSpPr>
        <p:spPr>
          <a:xfrm>
            <a:off x="4989195" y="3361690"/>
            <a:ext cx="11074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00B050"/>
                </a:solidFill>
                <a:sym typeface="+mn-ea"/>
              </a:rPr>
              <a:t>列位移</a:t>
            </a:r>
            <a:r>
              <a:rPr lang="zh-CN" altLang="en-US">
                <a:solidFill>
                  <a:srgbClr val="00B050"/>
                </a:solidFill>
                <a:sym typeface="+mn-ea"/>
              </a:rPr>
              <a:t>后</a:t>
            </a:r>
            <a:endParaRPr lang="zh-CN" altLang="en-US">
              <a:solidFill>
                <a:srgbClr val="00B050"/>
              </a:solidFill>
              <a:sym typeface="+mn-ea"/>
            </a:endParaRPr>
          </a:p>
        </p:txBody>
      </p:sp>
      <p:graphicFrame>
        <p:nvGraphicFramePr>
          <p:cNvPr id="10" name="表格 9"/>
          <p:cNvGraphicFramePr/>
          <p:nvPr/>
        </p:nvGraphicFramePr>
        <p:xfrm>
          <a:off x="5169535" y="3905250"/>
          <a:ext cx="312864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6243955" y="3361690"/>
            <a:ext cx="1429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  <a:sym typeface="+mn-ea"/>
              </a:rPr>
              <a:t>字节代换</a:t>
            </a:r>
            <a:r>
              <a:rPr lang="zh-CN" altLang="en-US">
                <a:solidFill>
                  <a:srgbClr val="FFC000"/>
                </a:solidFill>
                <a:sym typeface="+mn-ea"/>
              </a:rPr>
              <a:t>后</a:t>
            </a:r>
            <a:endParaRPr lang="zh-CN" altLang="en-US">
              <a:solidFill>
                <a:srgbClr val="FFC000"/>
              </a:solidFill>
              <a:sym typeface="+mn-ea"/>
            </a:endParaRPr>
          </a:p>
        </p:txBody>
      </p:sp>
      <p:graphicFrame>
        <p:nvGraphicFramePr>
          <p:cNvPr id="12" name="表格 11"/>
          <p:cNvGraphicFramePr/>
          <p:nvPr/>
        </p:nvGraphicFramePr>
        <p:xfrm>
          <a:off x="6523990" y="39052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673340" y="3361690"/>
            <a:ext cx="1622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2">
                    <a:lumMod val="50000"/>
                  </a:schemeClr>
                </a:solidFill>
                <a:sym typeface="+mn-ea"/>
              </a:rPr>
              <a:t>轮常量异或</a:t>
            </a:r>
            <a:r>
              <a:rPr lang="zh-CN" altLang="en-US">
                <a:solidFill>
                  <a:schemeClr val="bg2">
                    <a:lumMod val="50000"/>
                  </a:schemeClr>
                </a:solidFill>
                <a:sym typeface="+mn-ea"/>
              </a:rPr>
              <a:t>后</a:t>
            </a:r>
            <a:endParaRPr lang="zh-CN" altLang="en-US">
              <a:solidFill>
                <a:schemeClr val="bg2">
                  <a:lumMod val="50000"/>
                </a:schemeClr>
              </a:solidFill>
              <a:sym typeface="+mn-ea"/>
            </a:endParaRPr>
          </a:p>
        </p:txBody>
      </p:sp>
      <p:graphicFrame>
        <p:nvGraphicFramePr>
          <p:cNvPr id="14" name="表格 13"/>
          <p:cNvGraphicFramePr/>
          <p:nvPr/>
        </p:nvGraphicFramePr>
        <p:xfrm>
          <a:off x="8077835" y="39052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AA</a:t>
                      </a:r>
                      <a:endParaRPr lang="en-US" altLang="zh-CN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文本框 14"/>
          <p:cNvSpPr txBox="1"/>
          <p:nvPr/>
        </p:nvSpPr>
        <p:spPr>
          <a:xfrm>
            <a:off x="9257030" y="3361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accent1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 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-nk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值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endParaRPr lang="zh-CN" altLang="en-US"/>
          </a:p>
        </p:txBody>
      </p:sp>
      <p:graphicFrame>
        <p:nvGraphicFramePr>
          <p:cNvPr id="17" name="表格 16"/>
          <p:cNvGraphicFramePr/>
          <p:nvPr>
            <p:custDataLst>
              <p:tags r:id="rId2"/>
            </p:custDataLst>
          </p:nvPr>
        </p:nvGraphicFramePr>
        <p:xfrm>
          <a:off x="9819005" y="3729990"/>
          <a:ext cx="5400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9" name="文本框 18"/>
          <p:cNvSpPr txBox="1"/>
          <p:nvPr/>
        </p:nvSpPr>
        <p:spPr>
          <a:xfrm>
            <a:off x="3629660" y="6224905"/>
            <a:ext cx="4426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Ps: </a:t>
            </a:r>
            <a:r>
              <a:rPr lang="zh-CN" altLang="en-US">
                <a:solidFill>
                  <a:srgbClr val="FF0000"/>
                </a:solidFill>
              </a:rPr>
              <a:t>轮常量异或操作只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异或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zh-CN" altLang="en-US">
                <a:solidFill>
                  <a:srgbClr val="FF0000"/>
                </a:solidFill>
              </a:rPr>
              <a:t>第一行的字节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1111865" y="336169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</a:t>
            </a:r>
            <a:endParaRPr lang="zh-CN" altLang="en-US"/>
          </a:p>
        </p:txBody>
      </p:sp>
      <p:graphicFrame>
        <p:nvGraphicFramePr>
          <p:cNvPr id="21" name="表格 20"/>
          <p:cNvGraphicFramePr/>
          <p:nvPr/>
        </p:nvGraphicFramePr>
        <p:xfrm>
          <a:off x="11087735" y="409321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C9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D3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2" name="直接箭头连接符 21"/>
          <p:cNvCxnSpPr/>
          <p:nvPr/>
        </p:nvCxnSpPr>
        <p:spPr>
          <a:xfrm flipV="1">
            <a:off x="7161530" y="4058285"/>
            <a:ext cx="845185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>
            <a:off x="4411980" y="4098925"/>
            <a:ext cx="704215" cy="11061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411980" y="4085590"/>
            <a:ext cx="67754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4398645" y="4447540"/>
            <a:ext cx="670560" cy="4489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4418965" y="4829810"/>
            <a:ext cx="683895" cy="4762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5807075" y="4058285"/>
            <a:ext cx="657225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773420" y="4447540"/>
            <a:ext cx="697230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766435" y="4822825"/>
            <a:ext cx="690880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5766435" y="5231765"/>
            <a:ext cx="657225" cy="13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8771255" y="4051935"/>
            <a:ext cx="932180" cy="2279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8743950" y="4460875"/>
            <a:ext cx="959485" cy="1943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8717280" y="4822825"/>
            <a:ext cx="1026160" cy="2413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8743950" y="5225415"/>
            <a:ext cx="946150" cy="180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0434320" y="4259580"/>
            <a:ext cx="542925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10487660" y="4675505"/>
            <a:ext cx="53022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10494645" y="5031105"/>
            <a:ext cx="529590" cy="3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10447655" y="5406390"/>
            <a:ext cx="536575" cy="2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286385"/>
            <a:ext cx="9799320" cy="943610"/>
          </a:xfrm>
        </p:spPr>
        <p:txBody>
          <a:bodyPr>
            <a:normAutofit fontScale="90000"/>
          </a:bodyPr>
          <a:p>
            <a:r>
              <a:rPr lang="en-US" altLang="zh-CN"/>
              <a:t>AES</a:t>
            </a:r>
            <a:r>
              <a:rPr lang="zh-CN" altLang="en-US"/>
              <a:t>加密</a:t>
            </a:r>
            <a:r>
              <a:rPr lang="zh-CN" altLang="en-US"/>
              <a:t>模式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09420" y="1647190"/>
            <a:ext cx="2296795" cy="23653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3200"/>
              <a:t>密钥长度</a:t>
            </a:r>
            <a:r>
              <a:rPr lang="en-US" altLang="zh-CN" sz="3200"/>
              <a:t>:</a:t>
            </a:r>
            <a:endParaRPr lang="en-US" altLang="zh-CN" sz="3200"/>
          </a:p>
          <a:p>
            <a:pPr indent="457200"/>
            <a:r>
              <a:rPr lang="en-US" altLang="zh-CN" sz="3200"/>
              <a:t>AES128</a:t>
            </a:r>
            <a:endParaRPr lang="en-US" altLang="zh-CN" sz="3200"/>
          </a:p>
          <a:p>
            <a:pPr indent="457200"/>
            <a:r>
              <a:rPr lang="en-US" altLang="zh-CN" sz="3200"/>
              <a:t>AES192</a:t>
            </a:r>
            <a:endParaRPr lang="en-US" altLang="zh-CN" sz="3200"/>
          </a:p>
          <a:p>
            <a:pPr indent="457200"/>
            <a:r>
              <a:rPr lang="en-US" altLang="zh-CN" sz="3200"/>
              <a:t>AES256</a:t>
            </a:r>
            <a:endParaRPr lang="en-US" altLang="zh-CN" sz="3200"/>
          </a:p>
        </p:txBody>
      </p:sp>
      <p:sp>
        <p:nvSpPr>
          <p:cNvPr id="6" name="文本框 5"/>
          <p:cNvSpPr txBox="1"/>
          <p:nvPr/>
        </p:nvSpPr>
        <p:spPr>
          <a:xfrm>
            <a:off x="4794885" y="1647190"/>
            <a:ext cx="260731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加密模式</a:t>
            </a:r>
            <a:r>
              <a:rPr lang="en-US" altLang="zh-CN" sz="3200"/>
              <a:t>:</a:t>
            </a:r>
            <a:endParaRPr lang="en-US" altLang="zh-CN" sz="3200"/>
          </a:p>
          <a:p>
            <a:pPr indent="457200"/>
            <a:r>
              <a:rPr lang="en-US" altLang="zh-CN" sz="3200"/>
              <a:t>ECB</a:t>
            </a:r>
            <a:endParaRPr lang="en-US" altLang="zh-CN" sz="3200"/>
          </a:p>
          <a:p>
            <a:pPr indent="457200"/>
            <a:r>
              <a:rPr lang="en-US" altLang="zh-CN" sz="3200"/>
              <a:t>CBC</a:t>
            </a:r>
            <a:endParaRPr lang="en-US" altLang="zh-CN" sz="3200"/>
          </a:p>
          <a:p>
            <a:pPr indent="457200"/>
            <a:r>
              <a:rPr lang="en-US" altLang="zh-CN" sz="3200"/>
              <a:t>CFB</a:t>
            </a:r>
            <a:endParaRPr lang="en-US" altLang="zh-CN" sz="3200"/>
          </a:p>
          <a:p>
            <a:pPr indent="457200"/>
            <a:r>
              <a:rPr lang="en-US" altLang="zh-CN" sz="3200"/>
              <a:t>OFB</a:t>
            </a:r>
            <a:endParaRPr lang="en-US" altLang="zh-CN" sz="3200"/>
          </a:p>
          <a:p>
            <a:pPr indent="457200"/>
            <a:r>
              <a:rPr lang="en-US" altLang="zh-CN" sz="3200"/>
              <a:t>CTR</a:t>
            </a:r>
            <a:endParaRPr lang="en-US" altLang="zh-CN" sz="3200"/>
          </a:p>
          <a:p>
            <a:pPr indent="457200"/>
            <a:r>
              <a:rPr lang="en-US" altLang="zh-CN" sz="3200"/>
              <a:t>CCM</a:t>
            </a:r>
            <a:endParaRPr lang="en-US" altLang="zh-CN" sz="3200"/>
          </a:p>
          <a:p>
            <a:pPr indent="457200"/>
            <a:r>
              <a:rPr lang="en-US" altLang="zh-CN" sz="3200"/>
              <a:t>GCM</a:t>
            </a:r>
            <a:endParaRPr lang="en-US" altLang="zh-CN" sz="3200"/>
          </a:p>
          <a:p>
            <a:pPr indent="457200"/>
            <a:r>
              <a:rPr lang="en-US" altLang="zh-CN" sz="3200"/>
              <a:t>XTS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8190865" y="1647190"/>
            <a:ext cx="31813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填充模式</a:t>
            </a:r>
            <a:r>
              <a:rPr lang="en-US" altLang="zh-CN" sz="3200"/>
              <a:t>: </a:t>
            </a:r>
            <a:endParaRPr lang="en-US" altLang="zh-CN" sz="3200"/>
          </a:p>
          <a:p>
            <a:pPr indent="457200"/>
            <a:r>
              <a:rPr lang="en-US" altLang="zh-CN" sz="3200"/>
              <a:t>NONE</a:t>
            </a:r>
            <a:endParaRPr lang="en-US" altLang="zh-CN" sz="3200"/>
          </a:p>
          <a:p>
            <a:pPr indent="457200"/>
            <a:r>
              <a:rPr lang="en-US" altLang="zh-CN" sz="3200">
                <a:sym typeface="+mn-ea"/>
              </a:rPr>
              <a:t>PKCS7</a:t>
            </a:r>
            <a:endParaRPr lang="en-US" altLang="zh-CN" sz="3200"/>
          </a:p>
          <a:p>
            <a:pPr indent="457200"/>
            <a:r>
              <a:rPr lang="en-US" altLang="zh-CN" sz="3200"/>
              <a:t>ZERO</a:t>
            </a:r>
            <a:endParaRPr lang="en-US" altLang="zh-CN" sz="3200"/>
          </a:p>
          <a:p>
            <a:pPr indent="457200"/>
            <a:r>
              <a:rPr lang="en-US" altLang="zh-CN" sz="3200"/>
              <a:t>ANSI923</a:t>
            </a:r>
            <a:endParaRPr lang="en-US" altLang="zh-CN" sz="3200"/>
          </a:p>
          <a:p>
            <a:pPr indent="457200"/>
            <a:r>
              <a:rPr lang="en-US" altLang="zh-CN" sz="3200"/>
              <a:t>IOS7816_4</a:t>
            </a:r>
            <a:endParaRPr lang="en-US" altLang="zh-CN" sz="3200"/>
          </a:p>
          <a:p>
            <a:pPr indent="457200"/>
            <a:r>
              <a:rPr lang="en-US" altLang="zh-CN" sz="3200"/>
              <a:t>IOS10126</a:t>
            </a:r>
            <a:endParaRPr lang="en-US" altLang="zh-CN" sz="3200"/>
          </a:p>
        </p:txBody>
      </p:sp>
    </p:spTree>
    <p:custDataLst>
      <p:tags r:id="rId1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25220" y="0"/>
            <a:ext cx="9799320" cy="519430"/>
          </a:xfrm>
        </p:spPr>
        <p:txBody>
          <a:bodyPr>
            <a:normAutofit/>
          </a:bodyPr>
          <a:p>
            <a:r>
              <a:rPr lang="zh-CN" altLang="en-US" sz="2400"/>
              <a:t>加密字节代换</a:t>
            </a:r>
            <a:r>
              <a:rPr lang="zh-CN" altLang="en-US" sz="2400"/>
              <a:t>表</a:t>
            </a:r>
            <a:endParaRPr lang="zh-CN" altLang="en-US" sz="2400"/>
          </a:p>
        </p:txBody>
      </p:sp>
      <p:pic>
        <p:nvPicPr>
          <p:cNvPr id="6" name="图片 5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8365" y="519430"/>
            <a:ext cx="10415270" cy="63385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38555" y="182880"/>
            <a:ext cx="9799320" cy="1102360"/>
          </a:xfrm>
        </p:spPr>
        <p:txBody>
          <a:bodyPr/>
          <a:p>
            <a:r>
              <a:rPr lang="zh-CN" altLang="en-US"/>
              <a:t>轮常量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0020" y="3200400"/>
            <a:ext cx="6791325" cy="4572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394970" y="48895"/>
            <a:ext cx="97370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2: </a:t>
            </a:r>
            <a:r>
              <a:rPr lang="zh-CN" altLang="en-US"/>
              <a:t>在</a:t>
            </a:r>
            <a:r>
              <a:rPr lang="en-US" altLang="zh-CN"/>
              <a:t>AES256</a:t>
            </a:r>
            <a:r>
              <a:rPr lang="zh-CN" altLang="en-US"/>
              <a:t>中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[</a:t>
            </a:r>
            <a:r>
              <a:rPr lang="zh-CN" altLang="en-US">
                <a:solidFill>
                  <a:schemeClr val="accent1"/>
                </a:solidFill>
              </a:rPr>
              <a:t>当前列</a:t>
            </a:r>
            <a:r>
              <a:rPr lang="en-US" altLang="zh-CN">
                <a:solidFill>
                  <a:schemeClr val="accent1"/>
                </a:solidFill>
              </a:rPr>
              <a:t>]</a:t>
            </a:r>
            <a:r>
              <a:rPr lang="en-US" altLang="zh-CN"/>
              <a:t> </a:t>
            </a:r>
            <a:r>
              <a:rPr lang="zh-CN" altLang="en-US"/>
              <a:t>÷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nk</a:t>
            </a:r>
            <a:r>
              <a:rPr lang="zh-CN" altLang="en-US">
                <a:solidFill>
                  <a:schemeClr val="accent1"/>
                </a:solidFill>
              </a:rPr>
              <a:t>值</a:t>
            </a:r>
            <a:r>
              <a:rPr lang="en-US" altLang="zh-CN"/>
              <a:t> </a:t>
            </a:r>
            <a:r>
              <a:rPr lang="zh-CN" altLang="en-US"/>
              <a:t>余数</a:t>
            </a:r>
            <a:r>
              <a:rPr lang="zh-CN" altLang="en-US">
                <a:solidFill>
                  <a:srgbClr val="FF0000"/>
                </a:solidFill>
              </a:rPr>
              <a:t>不为</a:t>
            </a:r>
            <a:r>
              <a:rPr lang="en-US" altLang="zh-CN">
                <a:solidFill>
                  <a:srgbClr val="FF0000"/>
                </a:solidFill>
              </a:rPr>
              <a:t> 0</a:t>
            </a:r>
            <a:r>
              <a:rPr lang="en-US" altLang="zh-CN"/>
              <a:t> </a:t>
            </a:r>
            <a:r>
              <a:rPr lang="zh-CN" altLang="en-US"/>
              <a:t>且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÷</a:t>
            </a:r>
            <a:r>
              <a:rPr lang="en-US" altLang="zh-CN">
                <a:sym typeface="+mn-ea"/>
              </a:rPr>
              <a:t> </a:t>
            </a:r>
            <a:r>
              <a:rPr lang="en-US">
                <a:solidFill>
                  <a:srgbClr val="FF0000"/>
                </a:solidFill>
                <a:sym typeface="+mn-ea"/>
              </a:rPr>
              <a:t>4</a:t>
            </a:r>
            <a:r>
              <a:rPr lang="en-US" altLang="zh-CN">
                <a:sym typeface="+mn-ea"/>
              </a:rPr>
              <a:t> </a:t>
            </a:r>
            <a:r>
              <a:rPr lang="zh-CN" altLang="en-US">
                <a:sym typeface="+mn-ea"/>
              </a:rPr>
              <a:t>余数为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0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18870" y="519430"/>
            <a:ext cx="684149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公式</a:t>
            </a:r>
            <a:r>
              <a:rPr lang="en-US" altLang="zh-CN" sz="2400">
                <a:solidFill>
                  <a:srgbClr val="FF0000"/>
                </a:solidFill>
              </a:rPr>
              <a:t>: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-nk</a:t>
            </a:r>
            <a:r>
              <a:rPr lang="zh-CN" altLang="en-US" sz="2400">
                <a:solidFill>
                  <a:schemeClr val="accent1"/>
                </a:solidFill>
              </a:rPr>
              <a:t>值</a:t>
            </a:r>
            <a:r>
              <a:rPr lang="en-US" altLang="zh-CN" sz="2400">
                <a:solidFill>
                  <a:schemeClr val="accent1"/>
                </a:solidFill>
              </a:rPr>
              <a:t>]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zh-CN" altLang="en-US" sz="2400">
                <a:sym typeface="+mn-ea"/>
              </a:rPr>
              <a:t>⊕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zh-CN" altLang="en-US" sz="2400">
                <a:solidFill>
                  <a:srgbClr val="FFC000"/>
                </a:solidFill>
              </a:rPr>
              <a:t>字节代换</a:t>
            </a:r>
            <a:r>
              <a:rPr lang="en-US" altLang="zh-CN" sz="2400">
                <a:solidFill>
                  <a:srgbClr val="FFC000"/>
                </a:solidFill>
              </a:rPr>
              <a:t>(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-1]</a:t>
            </a:r>
            <a:r>
              <a:rPr lang="en-US" altLang="zh-CN" sz="2400">
                <a:solidFill>
                  <a:srgbClr val="00B050"/>
                </a:solidFill>
              </a:rPr>
              <a:t> </a:t>
            </a:r>
            <a:r>
              <a:rPr lang="en-US" altLang="zh-CN" sz="2400">
                <a:solidFill>
                  <a:srgbClr val="FFC000"/>
                </a:solidFill>
              </a:rPr>
              <a:t>)</a:t>
            </a:r>
            <a:endParaRPr lang="en-US" altLang="zh-CN" sz="2400">
              <a:solidFill>
                <a:schemeClr val="bg2">
                  <a:lumMod val="50000"/>
                </a:schemeClr>
              </a:solidFill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00380" y="1552575"/>
          <a:ext cx="410400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0"/>
                <a:gridCol w="684000"/>
                <a:gridCol w="684000"/>
                <a:gridCol w="684000"/>
                <a:gridCol w="684000"/>
                <a:gridCol w="684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394970" y="108204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以前面</a:t>
            </a:r>
            <a:r>
              <a:rPr lang="en-US" altLang="zh-CN"/>
              <a:t>AES256 </a:t>
            </a:r>
            <a:r>
              <a:rPr lang="zh-CN" altLang="en-US"/>
              <a:t>例子</a:t>
            </a:r>
            <a:r>
              <a:rPr lang="zh-CN" altLang="en-US"/>
              <a:t>的第</a:t>
            </a:r>
            <a:r>
              <a:rPr lang="en-US" altLang="zh-CN"/>
              <a:t>12</a:t>
            </a:r>
            <a:r>
              <a:rPr lang="zh-CN" altLang="en-US"/>
              <a:t>列为</a:t>
            </a:r>
            <a:r>
              <a:rPr lang="zh-CN" altLang="en-US"/>
              <a:t>例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814570" y="1184275"/>
            <a:ext cx="124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-1]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/>
        </p:nvGraphicFramePr>
        <p:xfrm>
          <a:off x="5164455" y="193357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5994400" y="1184275"/>
            <a:ext cx="13284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FFC000"/>
                </a:solidFill>
                <a:sym typeface="+mn-ea"/>
              </a:rPr>
              <a:t>字节代换后</a:t>
            </a:r>
            <a:endParaRPr lang="zh-CN" altLang="en-US">
              <a:solidFill>
                <a:srgbClr val="FFC000"/>
              </a:solidFill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6361430" y="193357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BA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A9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8D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7208520" y="1184275"/>
            <a:ext cx="159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-nk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值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endParaRPr lang="en-US" altLang="zh-CN"/>
          </a:p>
        </p:txBody>
      </p:sp>
      <p:graphicFrame>
        <p:nvGraphicFramePr>
          <p:cNvPr id="13" name="表格 12"/>
          <p:cNvGraphicFramePr/>
          <p:nvPr/>
        </p:nvGraphicFramePr>
        <p:xfrm>
          <a:off x="7736840" y="193357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8804275" y="1184275"/>
            <a:ext cx="677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</a:t>
            </a:r>
            <a:endParaRPr lang="zh-CN" altLang="en-US"/>
          </a:p>
        </p:txBody>
      </p:sp>
      <p:graphicFrame>
        <p:nvGraphicFramePr>
          <p:cNvPr id="15" name="表格 14"/>
          <p:cNvGraphicFramePr/>
          <p:nvPr/>
        </p:nvGraphicFramePr>
        <p:xfrm>
          <a:off x="8872855" y="1933575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A8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BA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99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94970" y="3709670"/>
            <a:ext cx="14287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情况</a:t>
            </a:r>
            <a:r>
              <a:rPr lang="en-US" altLang="zh-CN"/>
              <a:t>3: </a:t>
            </a:r>
            <a:r>
              <a:rPr lang="zh-CN" altLang="en-US"/>
              <a:t>其他</a:t>
            </a:r>
            <a:endParaRPr lang="zh-CN" altLang="en-US"/>
          </a:p>
        </p:txBody>
      </p:sp>
      <p:graphicFrame>
        <p:nvGraphicFramePr>
          <p:cNvPr id="17" name="表格 16"/>
          <p:cNvGraphicFramePr/>
          <p:nvPr>
            <p:custDataLst>
              <p:tags r:id="rId2"/>
            </p:custDataLst>
          </p:nvPr>
        </p:nvGraphicFramePr>
        <p:xfrm>
          <a:off x="403225" y="4845050"/>
          <a:ext cx="4104000" cy="216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4000"/>
                <a:gridCol w="684000"/>
                <a:gridCol w="684000"/>
                <a:gridCol w="684000"/>
                <a:gridCol w="684000"/>
                <a:gridCol w="684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...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列</a:t>
                      </a:r>
                      <a:r>
                        <a:rPr lang="en-US" altLang="zh-CN"/>
                        <a:t>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行</a:t>
                      </a:r>
                      <a:r>
                        <a:rPr lang="en-US" altLang="zh-CN"/>
                        <a:t>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294640" y="450215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以前面</a:t>
            </a:r>
            <a:r>
              <a:rPr lang="en-US" altLang="zh-CN"/>
              <a:t>AES128 </a:t>
            </a:r>
            <a:r>
              <a:rPr lang="zh-CN" altLang="en-US"/>
              <a:t>例子</a:t>
            </a:r>
            <a:r>
              <a:rPr lang="zh-CN" altLang="en-US"/>
              <a:t>的第</a:t>
            </a:r>
            <a:r>
              <a:rPr lang="en-US" altLang="zh-CN"/>
              <a:t>5</a:t>
            </a:r>
            <a:r>
              <a:rPr lang="zh-CN" altLang="en-US"/>
              <a:t>列为</a:t>
            </a:r>
            <a:r>
              <a:rPr lang="zh-CN" altLang="en-US"/>
              <a:t>例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02705" y="4502150"/>
            <a:ext cx="124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-1]</a:t>
            </a:r>
            <a:endParaRPr lang="zh-CN" altLang="en-US"/>
          </a:p>
        </p:txBody>
      </p:sp>
      <p:graphicFrame>
        <p:nvGraphicFramePr>
          <p:cNvPr id="20" name="表格 19"/>
          <p:cNvGraphicFramePr/>
          <p:nvPr/>
        </p:nvGraphicFramePr>
        <p:xfrm>
          <a:off x="6752590" y="52260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C9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D3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文本框 22"/>
          <p:cNvSpPr txBox="1"/>
          <p:nvPr/>
        </p:nvSpPr>
        <p:spPr>
          <a:xfrm>
            <a:off x="4765040" y="4502150"/>
            <a:ext cx="15963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-nk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值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endParaRPr lang="en-US" altLang="zh-CN"/>
          </a:p>
        </p:txBody>
      </p:sp>
      <p:graphicFrame>
        <p:nvGraphicFramePr>
          <p:cNvPr id="24" name="表格 23"/>
          <p:cNvGraphicFramePr/>
          <p:nvPr/>
        </p:nvGraphicFramePr>
        <p:xfrm>
          <a:off x="5293360" y="52260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5" name="文本框 24"/>
          <p:cNvSpPr txBox="1"/>
          <p:nvPr/>
        </p:nvSpPr>
        <p:spPr>
          <a:xfrm>
            <a:off x="7736205" y="4502150"/>
            <a:ext cx="677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结果</a:t>
            </a:r>
            <a:endParaRPr lang="zh-CN" altLang="en-US"/>
          </a:p>
        </p:txBody>
      </p:sp>
      <p:graphicFrame>
        <p:nvGraphicFramePr>
          <p:cNvPr id="26" name="表格 25"/>
          <p:cNvGraphicFramePr/>
          <p:nvPr/>
        </p:nvGraphicFramePr>
        <p:xfrm>
          <a:off x="7804785" y="52260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72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CE</a:t>
                      </a:r>
                      <a:endParaRPr lang="zh-CN" altLang="en-US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DB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7" name="文本框 26"/>
          <p:cNvSpPr txBox="1"/>
          <p:nvPr/>
        </p:nvSpPr>
        <p:spPr>
          <a:xfrm>
            <a:off x="1118870" y="4041775"/>
            <a:ext cx="61753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公式</a:t>
            </a:r>
            <a:r>
              <a:rPr lang="en-US" altLang="zh-CN" sz="2400">
                <a:solidFill>
                  <a:srgbClr val="FF0000"/>
                </a:solidFill>
              </a:rPr>
              <a:t>: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-nk</a:t>
            </a:r>
            <a:r>
              <a:rPr lang="zh-CN" altLang="en-US" sz="2400">
                <a:solidFill>
                  <a:schemeClr val="accent1"/>
                </a:solidFill>
              </a:rPr>
              <a:t>值</a:t>
            </a:r>
            <a:r>
              <a:rPr lang="en-US" altLang="zh-CN" sz="2400">
                <a:solidFill>
                  <a:schemeClr val="accent1"/>
                </a:solidFill>
              </a:rPr>
              <a:t>]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zh-CN" altLang="en-US" sz="2400">
                <a:sym typeface="+mn-ea"/>
              </a:rPr>
              <a:t>⊕</a:t>
            </a:r>
            <a:r>
              <a:rPr lang="en-US" altLang="zh-CN" sz="2400">
                <a:solidFill>
                  <a:srgbClr val="002060"/>
                </a:solidFill>
              </a:rPr>
              <a:t> </a:t>
            </a:r>
            <a:r>
              <a:rPr lang="en-US" altLang="zh-CN" sz="2400">
                <a:solidFill>
                  <a:schemeClr val="accent1"/>
                </a:solidFill>
              </a:rPr>
              <a:t>[</a:t>
            </a:r>
            <a:r>
              <a:rPr lang="zh-CN" altLang="en-US" sz="2400">
                <a:solidFill>
                  <a:schemeClr val="accent1"/>
                </a:solidFill>
              </a:rPr>
              <a:t>当前列</a:t>
            </a:r>
            <a:r>
              <a:rPr lang="en-US" altLang="zh-CN" sz="2400">
                <a:solidFill>
                  <a:schemeClr val="accent1"/>
                </a:solidFill>
              </a:rPr>
              <a:t>-1]</a:t>
            </a:r>
            <a:endParaRPr lang="en-US" altLang="zh-CN" sz="240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9" name="直接箭头连接符 28"/>
          <p:cNvCxnSpPr/>
          <p:nvPr/>
        </p:nvCxnSpPr>
        <p:spPr>
          <a:xfrm>
            <a:off x="5820410" y="2120900"/>
            <a:ext cx="45593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5793740" y="2496185"/>
            <a:ext cx="48958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V="1">
            <a:off x="5807075" y="2878455"/>
            <a:ext cx="509270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flipV="1">
            <a:off x="5820410" y="3274695"/>
            <a:ext cx="462915" cy="330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/>
          <p:nvPr/>
        </p:nvCxnSpPr>
        <p:spPr>
          <a:xfrm>
            <a:off x="6993890" y="2094230"/>
            <a:ext cx="710565" cy="2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6967220" y="2496185"/>
            <a:ext cx="650240" cy="13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6973570" y="2905760"/>
            <a:ext cx="704215" cy="2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6973570" y="3247390"/>
            <a:ext cx="704215" cy="60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8361680" y="2100580"/>
            <a:ext cx="436245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8348345" y="2482850"/>
            <a:ext cx="46990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8335010" y="2885440"/>
            <a:ext cx="469900" cy="203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8361680" y="3227705"/>
            <a:ext cx="469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flipV="1">
            <a:off x="5981065" y="5414010"/>
            <a:ext cx="67754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 flipV="1">
            <a:off x="5927725" y="5796280"/>
            <a:ext cx="757555" cy="26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5994400" y="6164580"/>
            <a:ext cx="677545" cy="273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>
            <a:off x="5967730" y="6567170"/>
            <a:ext cx="7112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7369175" y="5386705"/>
            <a:ext cx="368935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7383145" y="5789295"/>
            <a:ext cx="382270" cy="6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 flipV="1">
            <a:off x="7396480" y="6144895"/>
            <a:ext cx="354965" cy="63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 flipV="1">
            <a:off x="7369175" y="6533515"/>
            <a:ext cx="368935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3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29540"/>
            <a:ext cx="9799320" cy="706120"/>
          </a:xfrm>
        </p:spPr>
        <p:txBody>
          <a:bodyPr>
            <a:normAutofit fontScale="90000"/>
          </a:bodyPr>
          <a:p>
            <a:r>
              <a:rPr lang="zh-CN" altLang="en-US" sz="4000"/>
              <a:t>轮密钥加</a:t>
            </a:r>
            <a:endParaRPr lang="en-US" altLang="zh-CN" sz="4000"/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024890" y="20637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462280" y="786130"/>
            <a:ext cx="67259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对输入数组</a:t>
            </a:r>
            <a:r>
              <a:rPr lang="en-US" altLang="zh-CN"/>
              <a:t>(16</a:t>
            </a:r>
            <a:r>
              <a:rPr lang="zh-CN" altLang="en-US"/>
              <a:t>个字节</a:t>
            </a:r>
            <a:r>
              <a:rPr lang="en-US" altLang="zh-CN"/>
              <a:t>)</a:t>
            </a:r>
            <a:r>
              <a:rPr lang="zh-CN" altLang="en-US"/>
              <a:t>和轮密钥的其中</a:t>
            </a:r>
            <a:r>
              <a:rPr lang="en-US" altLang="zh-CN"/>
              <a:t>16</a:t>
            </a:r>
            <a:r>
              <a:rPr lang="zh-CN" altLang="en-US"/>
              <a:t>个字节进行</a:t>
            </a:r>
            <a:r>
              <a:rPr lang="en-US" altLang="zh-CN"/>
              <a:t> </a:t>
            </a:r>
            <a:r>
              <a:rPr lang="zh-CN" altLang="en-US"/>
              <a:t>异或</a:t>
            </a:r>
            <a:r>
              <a:rPr lang="en-US" altLang="zh-CN"/>
              <a:t> </a:t>
            </a:r>
            <a:r>
              <a:rPr lang="zh-CN" altLang="en-US"/>
              <a:t>运算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024890" y="1644650"/>
            <a:ext cx="1240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输入</a:t>
            </a:r>
            <a:r>
              <a:rPr lang="zh-CN" altLang="en-US"/>
              <a:t>数组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4975225" y="2063750"/>
          <a:ext cx="8533765" cy="152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文本框 6"/>
          <p:cNvSpPr txBox="1"/>
          <p:nvPr/>
        </p:nvSpPr>
        <p:spPr>
          <a:xfrm>
            <a:off x="4975225" y="1644650"/>
            <a:ext cx="26295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轮密钥的其中</a:t>
            </a:r>
            <a:r>
              <a:rPr lang="en-US" altLang="zh-CN"/>
              <a:t>16</a:t>
            </a:r>
            <a:r>
              <a:rPr lang="zh-CN" altLang="en-US"/>
              <a:t>个</a:t>
            </a:r>
            <a:r>
              <a:rPr lang="zh-CN" altLang="en-US"/>
              <a:t>字节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139555" y="1695450"/>
            <a:ext cx="1127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输出结果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custDataLst>
              <p:tags r:id="rId3"/>
            </p:custDataLst>
          </p:nvPr>
        </p:nvGraphicFramePr>
        <p:xfrm>
          <a:off x="8837295" y="2114550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933450" y="1263015"/>
            <a:ext cx="1133475" cy="3816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/>
              <a:t>例子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12" name="文本框 11"/>
          <p:cNvSpPr txBox="1"/>
          <p:nvPr/>
        </p:nvSpPr>
        <p:spPr>
          <a:xfrm>
            <a:off x="462280" y="3783330"/>
            <a:ext cx="86448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选择轮密钥中的哪</a:t>
            </a:r>
            <a:r>
              <a:rPr lang="en-US" altLang="zh-CN"/>
              <a:t>16</a:t>
            </a:r>
            <a:r>
              <a:rPr lang="zh-CN" altLang="en-US"/>
              <a:t>个字节进行轮密钥加操作</a:t>
            </a:r>
            <a:r>
              <a:rPr lang="en-US" altLang="zh-CN"/>
              <a:t>: </a:t>
            </a:r>
            <a:r>
              <a:rPr lang="zh-CN" altLang="en-US"/>
              <a:t>从当前轮数</a:t>
            </a:r>
            <a:r>
              <a:rPr lang="en-US" altLang="zh-CN"/>
              <a:t>*4</a:t>
            </a:r>
            <a:r>
              <a:rPr lang="zh-CN" altLang="en-US"/>
              <a:t>的列向后取</a:t>
            </a:r>
            <a:r>
              <a:rPr lang="en-US" altLang="zh-CN"/>
              <a:t>4</a:t>
            </a:r>
            <a:r>
              <a:rPr lang="zh-CN" altLang="en-US"/>
              <a:t>列</a:t>
            </a:r>
            <a:endParaRPr lang="en-US" altLang="zh-CN"/>
          </a:p>
          <a:p>
            <a:r>
              <a:rPr lang="en-US" altLang="zh-CN"/>
              <a:t>    </a:t>
            </a:r>
            <a:r>
              <a:rPr lang="zh-CN" altLang="en-US">
                <a:sym typeface="+mn-ea"/>
              </a:rPr>
              <a:t>以前面</a:t>
            </a:r>
            <a:r>
              <a:rPr lang="en-US" altLang="zh-CN">
                <a:sym typeface="+mn-ea"/>
              </a:rPr>
              <a:t> AES128 </a:t>
            </a:r>
            <a:r>
              <a:rPr lang="zh-CN" altLang="en-US">
                <a:sym typeface="+mn-ea"/>
              </a:rPr>
              <a:t>的例子为例</a:t>
            </a:r>
            <a:endParaRPr lang="zh-CN" altLang="en-US"/>
          </a:p>
          <a:p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8890" y="4552315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第一次轮密钥</a:t>
            </a:r>
            <a:r>
              <a:rPr lang="zh-CN" altLang="en-US"/>
              <a:t>加</a:t>
            </a:r>
            <a:endParaRPr lang="zh-CN" altLang="en-US"/>
          </a:p>
        </p:txBody>
      </p:sp>
      <p:pic>
        <p:nvPicPr>
          <p:cNvPr id="14" name="图片 13" descr="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" y="4920615"/>
            <a:ext cx="2982595" cy="1801495"/>
          </a:xfrm>
          <a:prstGeom prst="rect">
            <a:avLst/>
          </a:prstGeom>
        </p:spPr>
      </p:pic>
      <p:pic>
        <p:nvPicPr>
          <p:cNvPr id="15" name="图片 14" descr="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5160" y="4934585"/>
            <a:ext cx="2839720" cy="1758315"/>
          </a:xfrm>
          <a:prstGeom prst="rect">
            <a:avLst/>
          </a:prstGeom>
        </p:spPr>
      </p:pic>
      <p:pic>
        <p:nvPicPr>
          <p:cNvPr id="16" name="图片 15" descr="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8555" y="4923155"/>
            <a:ext cx="2921000" cy="1758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85160" y="4566285"/>
            <a:ext cx="240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第二次轮密钥</a:t>
            </a:r>
            <a:r>
              <a:rPr lang="zh-CN" altLang="en-US"/>
              <a:t>加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218555" y="4552315"/>
            <a:ext cx="191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第三次轮密钥</a:t>
            </a:r>
            <a:r>
              <a:rPr lang="zh-CN" altLang="en-US"/>
              <a:t>加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333230" y="4552315"/>
            <a:ext cx="2152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最后一次轮密钥</a:t>
            </a:r>
            <a:r>
              <a:rPr lang="zh-CN" altLang="en-US"/>
              <a:t>加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600450" y="2556510"/>
            <a:ext cx="77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⊕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640320" y="2641600"/>
            <a:ext cx="69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等于</a:t>
            </a:r>
            <a:endParaRPr lang="zh-CN" altLang="en-US"/>
          </a:p>
        </p:txBody>
      </p:sp>
      <p:pic>
        <p:nvPicPr>
          <p:cNvPr id="23" name="图片 22" descr="a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55125" y="4935220"/>
            <a:ext cx="2868930" cy="178689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96520"/>
            <a:ext cx="9799320" cy="1108075"/>
          </a:xfrm>
        </p:spPr>
        <p:txBody>
          <a:bodyPr/>
          <a:p>
            <a:r>
              <a:rPr lang="zh-CN" altLang="en-US"/>
              <a:t>字节</a:t>
            </a:r>
            <a:r>
              <a:rPr lang="zh-CN" altLang="en-US"/>
              <a:t>代换</a:t>
            </a:r>
            <a:endParaRPr lang="zh-CN" altLang="en-US"/>
          </a:p>
        </p:txBody>
      </p:sp>
      <p:graphicFrame>
        <p:nvGraphicFramePr>
          <p:cNvPr id="9" name="表格 8"/>
          <p:cNvGraphicFramePr/>
          <p:nvPr>
            <p:custDataLst>
              <p:tags r:id="rId1"/>
            </p:custDataLst>
          </p:nvPr>
        </p:nvGraphicFramePr>
        <p:xfrm>
          <a:off x="2259965" y="181546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3D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3E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50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6F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3F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20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7752080" y="181546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右箭头 4"/>
          <p:cNvSpPr/>
          <p:nvPr/>
        </p:nvSpPr>
        <p:spPr>
          <a:xfrm>
            <a:off x="4539615" y="2355850"/>
            <a:ext cx="3171825" cy="4692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75895"/>
            <a:ext cx="9799320" cy="1075690"/>
          </a:xfrm>
        </p:spPr>
        <p:txBody>
          <a:bodyPr/>
          <a:p>
            <a:r>
              <a:rPr lang="zh-CN" altLang="en-US"/>
              <a:t>行</a:t>
            </a:r>
            <a:r>
              <a:rPr lang="zh-CN" altLang="en-US"/>
              <a:t>位移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2925" y="1251585"/>
            <a:ext cx="55530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第一行</a:t>
            </a:r>
            <a:r>
              <a:rPr lang="zh-CN" altLang="en-US" sz="3200"/>
              <a:t>不变</a:t>
            </a:r>
            <a:endParaRPr lang="zh-CN" altLang="en-US" sz="3200"/>
          </a:p>
          <a:p>
            <a:r>
              <a:rPr lang="zh-CN" altLang="en-US" sz="3200"/>
              <a:t>第二行向左</a:t>
            </a:r>
            <a:r>
              <a:rPr lang="zh-CN" altLang="en-US" sz="3200"/>
              <a:t>循环移动</a:t>
            </a:r>
            <a:r>
              <a:rPr lang="en-US" altLang="zh-CN" sz="3200"/>
              <a:t>1</a:t>
            </a:r>
            <a:r>
              <a:rPr lang="zh-CN" altLang="en-US" sz="3200"/>
              <a:t>字节</a:t>
            </a:r>
            <a:endParaRPr lang="zh-CN" altLang="en-US" sz="3200"/>
          </a:p>
          <a:p>
            <a:r>
              <a:rPr lang="zh-CN" altLang="en-US" sz="3200"/>
              <a:t>第</a:t>
            </a:r>
            <a:r>
              <a:rPr lang="zh-CN" altLang="en-US" sz="3200"/>
              <a:t>三行向左</a:t>
            </a:r>
            <a:r>
              <a:rPr lang="zh-CN" altLang="en-US" sz="3200">
                <a:sym typeface="+mn-ea"/>
              </a:rPr>
              <a:t>循环</a:t>
            </a:r>
            <a:r>
              <a:rPr lang="zh-CN" altLang="en-US" sz="3200"/>
              <a:t>移动</a:t>
            </a:r>
            <a:r>
              <a:rPr lang="en-US" altLang="zh-CN" sz="3200"/>
              <a:t>2</a:t>
            </a:r>
            <a:r>
              <a:rPr lang="zh-CN" altLang="en-US" sz="3200"/>
              <a:t>字节</a:t>
            </a:r>
            <a:endParaRPr lang="zh-CN" altLang="en-US" sz="3200"/>
          </a:p>
          <a:p>
            <a:r>
              <a:rPr lang="zh-CN" altLang="en-US" sz="3200"/>
              <a:t>第</a:t>
            </a:r>
            <a:r>
              <a:rPr lang="zh-CN" altLang="en-US" sz="3200"/>
              <a:t>四行向左</a:t>
            </a:r>
            <a:r>
              <a:rPr lang="zh-CN" altLang="en-US" sz="3200">
                <a:sym typeface="+mn-ea"/>
              </a:rPr>
              <a:t>循环</a:t>
            </a:r>
            <a:r>
              <a:rPr lang="zh-CN" altLang="en-US" sz="3200"/>
              <a:t>移动</a:t>
            </a:r>
            <a:r>
              <a:rPr lang="en-US" altLang="zh-CN" sz="3200"/>
              <a:t>3</a:t>
            </a:r>
            <a:r>
              <a:rPr lang="zh-CN" altLang="en-US" sz="3200"/>
              <a:t>字节</a:t>
            </a:r>
            <a:endParaRPr lang="zh-CN" altLang="en-US" sz="320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580640" y="439102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584440" y="439102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777740" y="4867910"/>
            <a:ext cx="2769870" cy="570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99210" y="122555"/>
            <a:ext cx="9799320" cy="1069340"/>
          </a:xfrm>
        </p:spPr>
        <p:txBody>
          <a:bodyPr>
            <a:normAutofit fontScale="90000"/>
          </a:bodyPr>
          <a:p>
            <a:r>
              <a:rPr lang="zh-CN" altLang="en-US"/>
              <a:t>列混淆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0" y="1111250"/>
            <a:ext cx="100863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公式</a:t>
            </a:r>
            <a:r>
              <a:rPr lang="en-US" altLang="zh-CN"/>
              <a:t>: </a:t>
            </a:r>
            <a:r>
              <a:rPr lang="zh-CN" altLang="en-US"/>
              <a:t>使用</a:t>
            </a:r>
            <a:r>
              <a:rPr lang="en-US" altLang="zh-CN">
                <a:solidFill>
                  <a:srgbClr val="FF0000"/>
                </a:solidFill>
              </a:rPr>
              <a:t>GF(2^8)</a:t>
            </a:r>
            <a:r>
              <a:rPr lang="zh-CN" altLang="en-US"/>
              <a:t>对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列混淆左乘矩阵的行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r>
              <a:rPr lang="en-US" altLang="zh-CN"/>
              <a:t> </a:t>
            </a:r>
            <a:r>
              <a:rPr lang="zh-CN" altLang="en-US"/>
              <a:t>与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[</a:t>
            </a:r>
            <a:r>
              <a:rPr lang="zh-CN" altLang="en-US">
                <a:solidFill>
                  <a:schemeClr val="accent1"/>
                </a:solidFill>
                <a:sym typeface="+mn-ea"/>
              </a:rPr>
              <a:t>当前字节的列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]</a:t>
            </a:r>
            <a:r>
              <a:rPr lang="en-US" altLang="zh-CN"/>
              <a:t> </a:t>
            </a:r>
            <a:r>
              <a:rPr lang="zh-CN" altLang="en-US"/>
              <a:t>进行矩阵乘法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277495" y="2050415"/>
          <a:ext cx="2700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-30480" y="4177665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例子</a:t>
            </a:r>
            <a:r>
              <a:rPr lang="en-US" altLang="zh-CN"/>
              <a:t>: 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404495" y="4844415"/>
            <a:ext cx="1015301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[X1, Y1] = </a:t>
            </a:r>
            <a:r>
              <a:rPr lang="en-US" altLang="zh-CN">
                <a:solidFill>
                  <a:schemeClr val="accent1"/>
                </a:solidFill>
              </a:rPr>
              <a:t>0x02 ⊗ [X1, Y1]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0x03 ⊗ [X2, Y1]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0x01 ⊗ [X3, Y1]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1"/>
                </a:solidFill>
              </a:rPr>
              <a:t>0x01 ⊗ [X4, Y1]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ym typeface="+mn-ea"/>
              </a:rPr>
              <a:t>[X2, Y1] =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[X1, Y1]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0x02 ⊗ [X2, Y1]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0x03 ⊗ [X3, Y1]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[X4, Y1]</a:t>
            </a:r>
            <a:endParaRPr lang="en-US" altLang="zh-CN">
              <a:solidFill>
                <a:schemeClr val="accent1"/>
              </a:solidFill>
              <a:sym typeface="+mn-ea"/>
            </a:endParaRPr>
          </a:p>
          <a:p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ym typeface="+mn-ea"/>
              </a:rPr>
              <a:t>[X3, Y3] =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[X1, Y3]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[X2, Y3]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0x02 ⊗ [X3, Y3]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0x03 ⊗ [X4, Y3]</a:t>
            </a:r>
            <a:endParaRPr lang="en-US" altLang="zh-CN">
              <a:solidFill>
                <a:schemeClr val="accent1"/>
              </a:solidFill>
            </a:endParaRPr>
          </a:p>
          <a:p>
            <a:r>
              <a:rPr lang="en-US" altLang="zh-CN">
                <a:sym typeface="+mn-ea"/>
              </a:rPr>
              <a:t>[X3, Y4] =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[X1, Y4]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0x01 ⊗ [X2, Y4]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0x02 ⊗ [X3, Y4]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</a:t>
            </a:r>
            <a:r>
              <a:rPr lang="en-US" altLang="zh-CN">
                <a:solidFill>
                  <a:schemeClr val="accent1"/>
                </a:solidFill>
                <a:sym typeface="+mn-ea"/>
              </a:rPr>
              <a:t>0x03 ⊗ [X4, Y4]</a:t>
            </a:r>
            <a:endParaRPr lang="en-US" altLang="zh-CN">
              <a:solidFill>
                <a:schemeClr val="accent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84575" y="1561465"/>
            <a:ext cx="244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加密列混淆左乘</a:t>
            </a:r>
            <a:r>
              <a:rPr lang="zh-CN" altLang="en-US"/>
              <a:t>矩阵</a:t>
            </a:r>
            <a:endParaRPr lang="zh-CN" altLang="en-US"/>
          </a:p>
        </p:txBody>
      </p:sp>
      <p:pic>
        <p:nvPicPr>
          <p:cNvPr id="11" name="图片 10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9400" y="2011680"/>
            <a:ext cx="3569335" cy="246634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76835"/>
            <a:ext cx="9799320" cy="987425"/>
          </a:xfrm>
        </p:spPr>
        <p:txBody>
          <a:bodyPr>
            <a:normAutofit fontScale="90000"/>
          </a:bodyPr>
          <a:p>
            <a:r>
              <a:rPr lang="en-US" altLang="zh-CN"/>
              <a:t>GF(2^8)</a:t>
            </a:r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33680" y="1064260"/>
            <a:ext cx="7919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1. </a:t>
            </a:r>
            <a:r>
              <a:rPr lang="zh-CN" altLang="en-US"/>
              <a:t>加法操作</a:t>
            </a:r>
            <a:r>
              <a:rPr lang="en-US" altLang="zh-CN"/>
              <a:t>: </a:t>
            </a:r>
            <a:r>
              <a:rPr lang="zh-CN" altLang="en-US"/>
              <a:t>直接改成异或操作就行了</a:t>
            </a:r>
            <a:r>
              <a:rPr lang="en-US" altLang="zh-CN"/>
              <a:t>, </a:t>
            </a:r>
            <a:r>
              <a:rPr lang="zh-CN" altLang="en-US"/>
              <a:t>比如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a+b</a:t>
            </a:r>
            <a:r>
              <a:rPr lang="en-US" altLang="zh-CN"/>
              <a:t>, </a:t>
            </a:r>
            <a:r>
              <a:rPr lang="zh-CN" altLang="en-US"/>
              <a:t>改成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a</a:t>
            </a:r>
            <a:r>
              <a:rPr lang="zh-CN" altLang="en-US">
                <a:solidFill>
                  <a:schemeClr val="accent2"/>
                </a:solidFill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b</a:t>
            </a:r>
            <a:endParaRPr lang="en-US" altLang="zh-CN">
              <a:solidFill>
                <a:schemeClr val="accent2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3680" y="1432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 </a:t>
            </a:r>
            <a:r>
              <a:rPr lang="zh-CN" altLang="en-US"/>
              <a:t>乘法操作</a:t>
            </a:r>
            <a:r>
              <a:rPr lang="en-US" altLang="zh-CN"/>
              <a:t>: 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233680" y="1800860"/>
            <a:ext cx="1178750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2.1 </a:t>
            </a:r>
            <a:r>
              <a:rPr lang="zh-CN" altLang="en-US"/>
              <a:t>定义一个函数</a:t>
            </a:r>
            <a:r>
              <a:rPr lang="en-US" altLang="zh-CN">
                <a:solidFill>
                  <a:schemeClr val="accent2"/>
                </a:solidFill>
              </a:rPr>
              <a:t>f(a)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zh-CN" altLang="en-US">
                <a:solidFill>
                  <a:schemeClr val="tx1"/>
                </a:solidFill>
              </a:rPr>
              <a:t>如果</a:t>
            </a:r>
            <a:r>
              <a:rPr lang="en-US" altLang="zh-CN">
                <a:solidFill>
                  <a:schemeClr val="tx1"/>
                </a:solidFill>
              </a:rPr>
              <a:t>a</a:t>
            </a:r>
            <a:r>
              <a:rPr lang="zh-CN" altLang="en-US">
                <a:solidFill>
                  <a:schemeClr val="tx1"/>
                </a:solidFill>
              </a:rPr>
              <a:t>小于</a:t>
            </a:r>
            <a:r>
              <a:rPr lang="en-US" altLang="zh-CN">
                <a:solidFill>
                  <a:schemeClr val="tx1"/>
                </a:solidFill>
              </a:rPr>
              <a:t>0x80</a:t>
            </a:r>
            <a:r>
              <a:rPr lang="zh-CN" altLang="en-US">
                <a:solidFill>
                  <a:schemeClr val="tx1"/>
                </a:solidFill>
              </a:rPr>
              <a:t>则返回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</a:rPr>
              <a:t>2*a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</a:t>
            </a:r>
            <a:r>
              <a:rPr lang="zh-CN" altLang="en-US">
                <a:solidFill>
                  <a:schemeClr val="tx1"/>
                </a:solidFill>
              </a:rPr>
              <a:t>否则返回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</a:rPr>
              <a:t>((2*a) mod 0x100) </a:t>
            </a:r>
            <a:r>
              <a:rPr lang="zh-CN" altLang="en-US">
                <a:solidFill>
                  <a:schemeClr val="accent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0x1B</a:t>
            </a:r>
            <a:endParaRPr lang="en-US" altLang="zh-CN"/>
          </a:p>
          <a:p>
            <a:r>
              <a:rPr lang="en-US" altLang="zh-CN"/>
              <a:t>      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2.2 </a:t>
            </a:r>
            <a:r>
              <a:rPr lang="zh-CN" altLang="en-US">
                <a:solidFill>
                  <a:schemeClr val="tx1"/>
                </a:solidFill>
              </a:rPr>
              <a:t>乘法操作中的其中一个数值是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次方</a:t>
            </a:r>
            <a:r>
              <a:rPr lang="en-US" altLang="zh-CN">
                <a:solidFill>
                  <a:schemeClr val="tx1"/>
                </a:solidFill>
              </a:rPr>
              <a:t>, </a:t>
            </a:r>
            <a:r>
              <a:rPr lang="zh-CN" altLang="en-US">
                <a:solidFill>
                  <a:schemeClr val="tx1"/>
                </a:solidFill>
              </a:rPr>
              <a:t>则可以套用以下</a:t>
            </a:r>
            <a:r>
              <a:rPr lang="zh-CN" altLang="en-US">
                <a:solidFill>
                  <a:schemeClr val="tx1"/>
                </a:solidFill>
              </a:rPr>
              <a:t>公式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01⊗a = a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02⊗a = f(a)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04⊗a = 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02⊗a</a:t>
            </a:r>
            <a:r>
              <a:rPr lang="en-US" altLang="zh-CN">
                <a:solidFill>
                  <a:schemeClr val="accent2"/>
                </a:solidFill>
              </a:rPr>
              <a:t>) = f(f(a))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08⊗a = 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04⊗a</a:t>
            </a:r>
            <a:r>
              <a:rPr lang="en-US" altLang="zh-CN">
                <a:solidFill>
                  <a:schemeClr val="accent2"/>
                </a:solidFill>
              </a:rPr>
              <a:t>) = f(f(f(a)))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10⊗a = 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08⊗a</a:t>
            </a:r>
            <a:r>
              <a:rPr lang="en-US" altLang="zh-CN">
                <a:solidFill>
                  <a:schemeClr val="accent2"/>
                </a:solidFill>
              </a:rPr>
              <a:t>) = f(f(f(f(a))))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  </a:t>
            </a:r>
            <a:r>
              <a:rPr lang="en-US" altLang="zh-CN">
                <a:solidFill>
                  <a:schemeClr val="tx2"/>
                </a:solidFill>
              </a:rPr>
              <a:t>...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2.3 </a:t>
            </a:r>
            <a:r>
              <a:rPr lang="zh-CN" altLang="en-US">
                <a:solidFill>
                  <a:schemeClr val="tx1"/>
                </a:solidFill>
              </a:rPr>
              <a:t>非</a:t>
            </a:r>
            <a:r>
              <a:rPr lang="en-US" altLang="zh-CN">
                <a:solidFill>
                  <a:schemeClr val="tx1"/>
                </a:solidFill>
              </a:rPr>
              <a:t>2</a:t>
            </a:r>
            <a:r>
              <a:rPr lang="zh-CN" altLang="en-US">
                <a:solidFill>
                  <a:schemeClr val="tx1"/>
                </a:solidFill>
              </a:rPr>
              <a:t>的</a:t>
            </a:r>
            <a:r>
              <a:rPr lang="en-US" altLang="zh-CN">
                <a:solidFill>
                  <a:schemeClr val="tx1"/>
                </a:solidFill>
              </a:rPr>
              <a:t>N</a:t>
            </a:r>
            <a:r>
              <a:rPr lang="zh-CN" altLang="en-US">
                <a:solidFill>
                  <a:schemeClr val="tx1"/>
                </a:solidFill>
              </a:rPr>
              <a:t>次方可以拆分后相加</a:t>
            </a:r>
            <a:r>
              <a:rPr lang="en-US" altLang="zh-CN">
                <a:solidFill>
                  <a:schemeClr val="tx1"/>
                </a:solidFill>
              </a:rPr>
              <a:t> </a:t>
            </a:r>
            <a:r>
              <a:rPr lang="en-US" altLang="zh-CN">
                <a:solidFill>
                  <a:srgbClr val="FF0000"/>
                </a:solidFill>
              </a:rPr>
              <a:t>(这里的相加操作依然改成异或操作)</a:t>
            </a:r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</a:t>
            </a:r>
            <a:r>
              <a:rPr lang="zh-CN" altLang="en-US">
                <a:solidFill>
                  <a:schemeClr val="tx1"/>
                </a:solidFill>
              </a:rPr>
              <a:t>例子</a:t>
            </a:r>
            <a:r>
              <a:rPr lang="en-US" altLang="zh-CN">
                <a:solidFill>
                  <a:schemeClr val="tx1"/>
                </a:solidFill>
              </a:rPr>
              <a:t>: 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 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0D⊗a</a:t>
            </a:r>
            <a:r>
              <a:rPr lang="en-US" altLang="zh-CN">
                <a:solidFill>
                  <a:schemeClr val="tx1"/>
                </a:solidFill>
              </a:rPr>
              <a:t> = </a:t>
            </a:r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08⊗a) </a:t>
            </a:r>
            <a:r>
              <a:rPr lang="en-US" altLang="zh-CN">
                <a:solidFill>
                  <a:schemeClr val="tx2"/>
                </a:solidFill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04⊗a) </a:t>
            </a:r>
            <a:r>
              <a:rPr lang="en-US" altLang="zh-CN">
                <a:solidFill>
                  <a:schemeClr val="tx2"/>
                </a:solidFill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01⊗a)</a:t>
            </a:r>
            <a:r>
              <a:rPr lang="en-US" altLang="zh-CN">
                <a:solidFill>
                  <a:schemeClr val="tx1"/>
                </a:solidFill>
              </a:rPr>
              <a:t>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0x04⊗a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)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0x02⊗a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)</a:t>
            </a:r>
            <a:r>
              <a:rPr lang="en-US" altLang="zh-CN">
                <a:solidFill>
                  <a:schemeClr val="accent2"/>
                </a:solidFill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a</a:t>
            </a:r>
            <a:endParaRPr lang="en-US" altLang="zh-CN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         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0E⊗a</a:t>
            </a:r>
            <a:r>
              <a:rPr lang="en-US" altLang="zh-CN">
                <a:solidFill>
                  <a:schemeClr val="tx1"/>
                </a:solidFill>
              </a:rPr>
              <a:t> = </a:t>
            </a:r>
            <a:r>
              <a:rPr lang="en-US" altLang="zh-CN">
                <a:solidFill>
                  <a:schemeClr val="accent2"/>
                </a:solidFill>
              </a:rPr>
              <a:t>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08⊗a)</a:t>
            </a:r>
            <a:r>
              <a:rPr lang="en-US" altLang="zh-CN">
                <a:solidFill>
                  <a:schemeClr val="tx2"/>
                </a:solidFill>
              </a:rPr>
              <a:t> ⊕</a:t>
            </a:r>
            <a:r>
              <a:rPr lang="en-US" altLang="zh-CN">
                <a:solidFill>
                  <a:schemeClr val="accent2"/>
                </a:solidFill>
              </a:rPr>
              <a:t> 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04⊗a) </a:t>
            </a:r>
            <a:r>
              <a:rPr lang="en-US" altLang="zh-CN">
                <a:solidFill>
                  <a:schemeClr val="tx2"/>
                </a:solidFill>
              </a:rPr>
              <a:t>⊕</a:t>
            </a:r>
            <a:r>
              <a:rPr lang="en-US" altLang="zh-CN">
                <a:solidFill>
                  <a:schemeClr val="accent2"/>
                </a:solidFill>
              </a:rPr>
              <a:t> 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</a:t>
            </a:r>
            <a:r>
              <a:rPr lang="en-US" altLang="zh-CN">
                <a:solidFill>
                  <a:schemeClr val="accent2"/>
                </a:solidFill>
              </a:rPr>
              <a:t>02⊗a)</a:t>
            </a:r>
            <a:r>
              <a:rPr lang="en-US" altLang="zh-CN">
                <a:solidFill>
                  <a:schemeClr val="tx1"/>
                </a:solidFill>
              </a:rPr>
              <a:t>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0x04⊗a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)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f(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0x02⊗a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)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 f(a)</a:t>
            </a:r>
            <a:endParaRPr lang="en-US" altLang="zh-CN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452755" y="2167890"/>
            <a:ext cx="1096073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以前面例子中的</a:t>
            </a:r>
            <a:r>
              <a:rPr lang="en-US" altLang="zh-CN"/>
              <a:t>[X3, Y1]</a:t>
            </a:r>
            <a:r>
              <a:rPr lang="zh-CN" altLang="en-US"/>
              <a:t>为例</a:t>
            </a:r>
            <a:r>
              <a:rPr lang="en-US" altLang="zh-CN"/>
              <a:t>: </a:t>
            </a:r>
            <a:r>
              <a:rPr lang="en-US" altLang="zh-CN">
                <a:solidFill>
                  <a:schemeClr val="accent2"/>
                </a:solidFill>
              </a:rPr>
              <a:t>0x01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accent2"/>
                </a:solidFill>
              </a:rPr>
              <a:t> 0x3B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0x01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accent2"/>
                </a:solidFill>
              </a:rPr>
              <a:t> 0xF7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0x02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accent2"/>
                </a:solidFill>
              </a:rPr>
              <a:t> 0xA8</a:t>
            </a:r>
            <a:r>
              <a:rPr lang="en-US" altLang="zh-CN"/>
              <a:t>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/>
              <a:t> </a:t>
            </a:r>
            <a:r>
              <a:rPr lang="en-US" altLang="zh-CN">
                <a:solidFill>
                  <a:schemeClr val="accent2"/>
                </a:solidFill>
              </a:rPr>
              <a:t>0x03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accent2"/>
                </a:solidFill>
              </a:rPr>
              <a:t> 0xB7</a:t>
            </a:r>
            <a:endParaRPr lang="en-US" altLang="zh-CN">
              <a:solidFill>
                <a:schemeClr val="accent2"/>
              </a:solidFill>
            </a:endParaRPr>
          </a:p>
          <a:p>
            <a:r>
              <a:rPr lang="en-US" altLang="zh-CN">
                <a:solidFill>
                  <a:schemeClr val="accent2"/>
                </a:solidFill>
              </a:rPr>
              <a:t>    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0x01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0x3B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0x3B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0x01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0xF7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0xF7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0x02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0xA8 = f(0xA8)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0x4B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>
                <a:sym typeface="+mn-ea"/>
              </a:rPr>
              <a:t>因为</a:t>
            </a:r>
            <a:r>
              <a:rPr lang="en-US" altLang="zh-CN">
                <a:sym typeface="+mn-ea"/>
              </a:rPr>
              <a:t> 0xA8 </a:t>
            </a:r>
            <a:r>
              <a:rPr lang="zh-CN" altLang="en-US">
                <a:sym typeface="+mn-ea"/>
              </a:rPr>
              <a:t>不小于</a:t>
            </a:r>
            <a:r>
              <a:rPr lang="en-US" altLang="zh-CN">
                <a:sym typeface="+mn-ea"/>
              </a:rPr>
              <a:t> 0x80, </a:t>
            </a:r>
            <a:r>
              <a:rPr lang="zh-CN" altLang="en-US">
                <a:sym typeface="+mn-ea"/>
              </a:rPr>
              <a:t>所以最后需要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ym typeface="+mn-ea"/>
              </a:rPr>
              <a:t> 0</a:t>
            </a:r>
            <a:r>
              <a:rPr lang="en-US" altLang="zh-CN">
                <a:sym typeface="+mn-ea"/>
              </a:rPr>
              <a:t>x1B</a:t>
            </a:r>
            <a:endParaRPr lang="en-US" altLang="zh-CN"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0xA8 * 2 = 0x150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0x150 mod 0x100 = 0x50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0x50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0x1B = 0x4B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0x03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⊗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0xB7 = f(0xB7)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0xB7 = </a:t>
            </a:r>
            <a:r>
              <a:rPr lang="en-US" altLang="zh-CN">
                <a:solidFill>
                  <a:schemeClr val="accent2"/>
                </a:solidFill>
                <a:sym typeface="+mn-ea"/>
              </a:rPr>
              <a:t>0xC2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因为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0xB7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不小于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0x80, 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所以最后需要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x1B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0xB7 * 2 = 0x16E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0x16E mod 0x100 = 0x6E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0x6E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0x1B = 0x75</a:t>
            </a:r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        0x75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</a:t>
            </a:r>
            <a:r>
              <a:rPr lang="en-US" altLang="zh-CN">
                <a:sym typeface="+mn-ea"/>
              </a:rPr>
              <a:t>0xB7 = 0xC2</a:t>
            </a:r>
            <a:endParaRPr lang="en-US" altLang="zh-CN">
              <a:sym typeface="+mn-ea"/>
            </a:endParaRPr>
          </a:p>
          <a:p>
            <a:endParaRPr lang="en-US" altLang="zh-CN">
              <a:solidFill>
                <a:schemeClr val="tx1"/>
              </a:solidFill>
              <a:sym typeface="+mn-ea"/>
            </a:endParaRPr>
          </a:p>
          <a:p>
            <a:r>
              <a:rPr lang="en-US" altLang="zh-CN">
                <a:solidFill>
                  <a:schemeClr val="tx1"/>
                </a:solidFill>
                <a:sym typeface="+mn-ea"/>
              </a:rPr>
              <a:t>0x3B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0xF7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0x4B </a:t>
            </a:r>
            <a:r>
              <a:rPr lang="en-US" altLang="zh-CN">
                <a:solidFill>
                  <a:schemeClr val="tx2"/>
                </a:solidFill>
                <a:sym typeface="+mn-ea"/>
              </a:rPr>
              <a:t>⊕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 0xC2 =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0x45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  <p:graphicFrame>
        <p:nvGraphicFramePr>
          <p:cNvPr id="6" name="表格 5"/>
          <p:cNvGraphicFramePr/>
          <p:nvPr>
            <p:custDataLst>
              <p:tags r:id="rId1"/>
            </p:custDataLst>
          </p:nvPr>
        </p:nvGraphicFramePr>
        <p:xfrm>
          <a:off x="593725" y="158750"/>
          <a:ext cx="2700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5448935" y="158750"/>
          <a:ext cx="2700000" cy="2941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Y4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51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9A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1B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X4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68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14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" name="右箭头 7"/>
          <p:cNvSpPr/>
          <p:nvPr/>
        </p:nvSpPr>
        <p:spPr>
          <a:xfrm>
            <a:off x="3352165" y="873760"/>
            <a:ext cx="2065655" cy="4356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115570"/>
            <a:ext cx="9799320" cy="1082675"/>
          </a:xfrm>
        </p:spPr>
        <p:txBody>
          <a:bodyPr/>
          <a:p>
            <a:r>
              <a:rPr lang="zh-CN" altLang="en-US"/>
              <a:t>解密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9615" y="1128395"/>
            <a:ext cx="10045700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解密和加密的区别只在于</a:t>
            </a:r>
            <a:endParaRPr lang="zh-CN" altLang="en-US" sz="3200">
              <a:solidFill>
                <a:schemeClr val="accent2"/>
              </a:solidFill>
            </a:endParaRPr>
          </a:p>
          <a:p>
            <a:r>
              <a:rPr lang="en-US" altLang="zh-CN" sz="3200">
                <a:solidFill>
                  <a:schemeClr val="tx1"/>
                </a:solidFill>
              </a:rPr>
              <a:t>    1. </a:t>
            </a:r>
            <a:r>
              <a:rPr lang="zh-CN" altLang="en-US" sz="3200">
                <a:solidFill>
                  <a:schemeClr val="tx1"/>
                </a:solidFill>
              </a:rPr>
              <a:t>执行顺序</a:t>
            </a:r>
            <a:r>
              <a:rPr lang="zh-CN" altLang="en-US" sz="3200">
                <a:solidFill>
                  <a:schemeClr val="tx1"/>
                </a:solidFill>
              </a:rPr>
              <a:t>相反</a:t>
            </a:r>
            <a:endParaRPr lang="zh-CN" altLang="en-US" sz="3200">
              <a:solidFill>
                <a:schemeClr val="tx1"/>
              </a:solidFill>
            </a:endParaRPr>
          </a:p>
          <a:p>
            <a:r>
              <a:rPr lang="en-US" altLang="zh-CN" sz="3200">
                <a:solidFill>
                  <a:schemeClr val="tx1"/>
                </a:solidFill>
              </a:rPr>
              <a:t>    2. </a:t>
            </a:r>
            <a:r>
              <a:rPr lang="zh-CN" altLang="en-US" sz="3200">
                <a:solidFill>
                  <a:schemeClr val="tx1"/>
                </a:solidFill>
              </a:rPr>
              <a:t>字节代换的表</a:t>
            </a:r>
            <a:r>
              <a:rPr lang="zh-CN" altLang="en-US" sz="3200">
                <a:solidFill>
                  <a:schemeClr val="tx1"/>
                </a:solidFill>
              </a:rPr>
              <a:t>不一样</a:t>
            </a:r>
            <a:endParaRPr lang="zh-CN" altLang="en-US" sz="3200">
              <a:solidFill>
                <a:schemeClr val="tx1"/>
              </a:solidFill>
            </a:endParaRPr>
          </a:p>
          <a:p>
            <a:r>
              <a:rPr lang="en-US" altLang="zh-CN" sz="3200">
                <a:solidFill>
                  <a:schemeClr val="tx1"/>
                </a:solidFill>
              </a:rPr>
              <a:t>    3. </a:t>
            </a:r>
            <a:r>
              <a:rPr lang="zh-CN" altLang="en-US" sz="3200">
                <a:solidFill>
                  <a:schemeClr val="tx1"/>
                </a:solidFill>
              </a:rPr>
              <a:t>行</a:t>
            </a:r>
            <a:r>
              <a:rPr lang="zh-CN" altLang="en-US" sz="3200">
                <a:solidFill>
                  <a:schemeClr val="tx1"/>
                </a:solidFill>
              </a:rPr>
              <a:t>位移由加密的向左移动改成解密的向右</a:t>
            </a:r>
            <a:r>
              <a:rPr lang="zh-CN" altLang="en-US" sz="3200">
                <a:solidFill>
                  <a:schemeClr val="tx1"/>
                </a:solidFill>
              </a:rPr>
              <a:t>移动</a:t>
            </a:r>
            <a:endParaRPr lang="zh-CN" altLang="en-US" sz="3200">
              <a:solidFill>
                <a:schemeClr val="tx1"/>
              </a:solidFill>
            </a:endParaRPr>
          </a:p>
          <a:p>
            <a:r>
              <a:rPr lang="en-US" altLang="zh-CN" sz="3200">
                <a:solidFill>
                  <a:schemeClr val="tx1"/>
                </a:solidFill>
              </a:rPr>
              <a:t>    4. </a:t>
            </a:r>
            <a:r>
              <a:rPr lang="zh-CN" altLang="en-US" sz="3200">
                <a:solidFill>
                  <a:schemeClr val="tx1"/>
                </a:solidFill>
              </a:rPr>
              <a:t>列混淆的左乘数组</a:t>
            </a:r>
            <a:r>
              <a:rPr lang="zh-CN" altLang="en-US" sz="3200">
                <a:solidFill>
                  <a:schemeClr val="tx1"/>
                </a:solidFill>
              </a:rPr>
              <a:t>不一样</a:t>
            </a:r>
            <a:endParaRPr lang="zh-CN" altLang="en-US" sz="3200">
              <a:solidFill>
                <a:schemeClr val="tx1"/>
              </a:solidFill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36525" y="4181475"/>
          <a:ext cx="264795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7700"/>
                <a:gridCol w="648300"/>
                <a:gridCol w="648000"/>
                <a:gridCol w="648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H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!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440555" y="4188460"/>
            <a:ext cx="2660015" cy="22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rgbClr val="FF0000"/>
                </a:solidFill>
              </a:rPr>
              <a:t>AES128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552440" y="3061970"/>
            <a:ext cx="415290" cy="1085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935605" y="5104765"/>
            <a:ext cx="140398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8695" y="3459480"/>
            <a:ext cx="12877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明文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3467735" y="1418590"/>
            <a:ext cx="10928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密钥</a:t>
            </a:r>
            <a:endParaRPr lang="zh-CN" altLang="en-US" sz="3200"/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8713470" y="4220845"/>
          <a:ext cx="309689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660"/>
                <a:gridCol w="739140"/>
                <a:gridCol w="761365"/>
                <a:gridCol w="76073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EB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44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95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6B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06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C6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BF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82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C7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BD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22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83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F4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62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8A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右箭头 14"/>
          <p:cNvSpPr/>
          <p:nvPr/>
        </p:nvSpPr>
        <p:spPr>
          <a:xfrm>
            <a:off x="7148195" y="5152390"/>
            <a:ext cx="147891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756140" y="34594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密文</a:t>
            </a:r>
            <a:endParaRPr lang="zh-CN" altLang="en-US" sz="3200"/>
          </a:p>
        </p:txBody>
      </p:sp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4446270" y="650875"/>
          <a:ext cx="2701925" cy="2326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64845"/>
                <a:gridCol w="654050"/>
                <a:gridCol w="680720"/>
                <a:gridCol w="702310"/>
              </a:tblGrid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P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892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7618095" y="101346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AES128</a:t>
            </a:r>
            <a:r>
              <a:rPr lang="zh-CN" altLang="en-US" sz="3200">
                <a:solidFill>
                  <a:srgbClr val="FF0000"/>
                </a:solidFill>
              </a:rPr>
              <a:t>的密钥长度固定</a:t>
            </a:r>
            <a:r>
              <a:rPr lang="en-US" altLang="zh-CN" sz="3200">
                <a:solidFill>
                  <a:srgbClr val="FF0000"/>
                </a:solidFill>
              </a:rPr>
              <a:t>16</a:t>
            </a:r>
            <a:r>
              <a:rPr lang="zh-CN" altLang="en-US" sz="3200">
                <a:solidFill>
                  <a:srgbClr val="FF0000"/>
                </a:solidFill>
              </a:rPr>
              <a:t>字节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70815"/>
            <a:ext cx="9799320" cy="1040130"/>
          </a:xfrm>
        </p:spPr>
        <p:txBody>
          <a:bodyPr>
            <a:normAutofit fontScale="90000"/>
          </a:bodyPr>
          <a:p>
            <a:r>
              <a:rPr lang="zh-CN" altLang="en-US"/>
              <a:t>解密执行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807720" y="1362075"/>
            <a:ext cx="24822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密文</a:t>
            </a:r>
            <a:r>
              <a:rPr lang="en-US" altLang="zh-CN" sz="2400"/>
              <a:t>(64</a:t>
            </a:r>
            <a:r>
              <a:rPr lang="zh-CN" altLang="en-US" sz="2400"/>
              <a:t>字节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5" name="文本框 4"/>
          <p:cNvSpPr txBox="1"/>
          <p:nvPr/>
        </p:nvSpPr>
        <p:spPr>
          <a:xfrm>
            <a:off x="3352800" y="1334770"/>
            <a:ext cx="76860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输入</a:t>
            </a:r>
            <a:r>
              <a:rPr lang="en-US" altLang="zh-CN" sz="2400"/>
              <a:t>16</a:t>
            </a:r>
            <a:r>
              <a:rPr lang="zh-CN" altLang="en-US" sz="2400"/>
              <a:t>字节或者</a:t>
            </a:r>
            <a:r>
              <a:rPr lang="en-US" altLang="zh-CN" sz="2400"/>
              <a:t>24</a:t>
            </a:r>
            <a:r>
              <a:rPr lang="zh-CN" altLang="en-US" sz="2400"/>
              <a:t>字节或者</a:t>
            </a:r>
            <a:r>
              <a:rPr lang="en-US" altLang="zh-CN" sz="2400"/>
              <a:t>32</a:t>
            </a:r>
            <a:r>
              <a:rPr lang="zh-CN" altLang="en-US" sz="2400"/>
              <a:t>字节的密钥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3527425" y="238950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对密钥进行扩展</a:t>
            </a:r>
            <a:r>
              <a:rPr lang="en-US" altLang="zh-CN" sz="2400"/>
              <a:t>(</a:t>
            </a:r>
            <a:r>
              <a:rPr lang="zh-CN" altLang="en-US" sz="2400"/>
              <a:t>生成轮密钥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6" name="矩形 15"/>
          <p:cNvSpPr/>
          <p:nvPr/>
        </p:nvSpPr>
        <p:spPr>
          <a:xfrm>
            <a:off x="414020" y="3185795"/>
            <a:ext cx="2436495" cy="28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377190" y="2398395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以</a:t>
            </a:r>
            <a:r>
              <a:rPr lang="en-US" altLang="zh-CN" sz="2400"/>
              <a:t>16</a:t>
            </a:r>
            <a:r>
              <a:rPr lang="zh-CN" altLang="en-US" sz="2400"/>
              <a:t>个字节进行分组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414020" y="3249295"/>
            <a:ext cx="246189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ym typeface="+mn-ea"/>
              </a:rPr>
              <a:t>密文</a:t>
            </a:r>
            <a:r>
              <a:rPr lang="en-US" altLang="zh-CN" sz="2400">
                <a:sym typeface="+mn-ea"/>
              </a:rPr>
              <a:t>4</a:t>
            </a:r>
            <a:r>
              <a:rPr lang="en-US" altLang="zh-CN" sz="2400"/>
              <a:t>(16</a:t>
            </a:r>
            <a:r>
              <a:rPr lang="zh-CN" altLang="en-US" sz="2400"/>
              <a:t>个字节</a:t>
            </a:r>
            <a:r>
              <a:rPr lang="en-US" altLang="zh-CN" sz="2400"/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密文</a:t>
            </a:r>
            <a:r>
              <a:rPr lang="en-US" altLang="zh-CN" sz="2400">
                <a:sym typeface="+mn-ea"/>
              </a:rPr>
              <a:t>3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密文</a:t>
            </a:r>
            <a:r>
              <a:rPr lang="en-US" altLang="zh-CN" sz="2400">
                <a:sym typeface="+mn-ea"/>
              </a:rPr>
              <a:t>2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密文</a:t>
            </a:r>
            <a:r>
              <a:rPr lang="en-US" altLang="zh-CN" sz="2400">
                <a:sym typeface="+mn-ea"/>
              </a:rPr>
              <a:t>1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</p:txBody>
      </p:sp>
      <p:sp>
        <p:nvSpPr>
          <p:cNvPr id="17" name="矩形 16"/>
          <p:cNvSpPr/>
          <p:nvPr/>
        </p:nvSpPr>
        <p:spPr>
          <a:xfrm>
            <a:off x="5735955" y="2937510"/>
            <a:ext cx="2759710" cy="2792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908040" y="2987675"/>
            <a:ext cx="25819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明文</a:t>
            </a:r>
            <a:r>
              <a:rPr lang="en-US" altLang="zh-CN" sz="2400"/>
              <a:t>4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>
                <a:sym typeface="+mn-ea"/>
              </a:rPr>
              <a:t>3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>
                <a:sym typeface="+mn-ea"/>
              </a:rPr>
              <a:t>2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>
                <a:sym typeface="+mn-ea"/>
              </a:rPr>
              <a:t>1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8956675" y="3486785"/>
            <a:ext cx="937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合并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9990455" y="3419475"/>
            <a:ext cx="241490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被填充后的</a:t>
            </a:r>
            <a:r>
              <a:rPr lang="zh-CN" altLang="en-US" sz="2400"/>
              <a:t>明文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(64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1787525" y="1822450"/>
            <a:ext cx="64770" cy="516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699260" y="2858770"/>
            <a:ext cx="42545" cy="26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5309870" y="1859280"/>
            <a:ext cx="6477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9699625" y="3717290"/>
            <a:ext cx="2908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8555990" y="3717290"/>
            <a:ext cx="3346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620135" y="3665855"/>
            <a:ext cx="167132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3620135" y="3665855"/>
            <a:ext cx="1518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解密器</a:t>
            </a:r>
            <a:endParaRPr lang="zh-CN" altLang="en-US" sz="3200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0212705" y="4747895"/>
            <a:ext cx="1315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去掉</a:t>
            </a:r>
            <a:r>
              <a:rPr lang="zh-CN" altLang="en-US"/>
              <a:t>填充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303510" y="5729605"/>
            <a:ext cx="11334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</a:t>
            </a:r>
            <a:r>
              <a:rPr lang="zh-CN" altLang="en-US"/>
              <a:t>明文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963545" y="3474720"/>
            <a:ext cx="549910" cy="456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2990215" y="4125595"/>
            <a:ext cx="556895" cy="1206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 flipV="1">
            <a:off x="2976880" y="4299585"/>
            <a:ext cx="583565" cy="784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/>
          <p:nvPr/>
        </p:nvCxnSpPr>
        <p:spPr>
          <a:xfrm flipV="1">
            <a:off x="3016885" y="4487545"/>
            <a:ext cx="596900" cy="1227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626610" y="2878455"/>
            <a:ext cx="13335" cy="670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flipV="1">
            <a:off x="5351145" y="3340735"/>
            <a:ext cx="307975" cy="415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5351145" y="3897630"/>
            <a:ext cx="288290" cy="133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5344160" y="4018280"/>
            <a:ext cx="321945" cy="542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5337175" y="4333240"/>
            <a:ext cx="308610" cy="9861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10782935" y="4306570"/>
            <a:ext cx="26670" cy="3892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箭头连接符 32"/>
          <p:cNvCxnSpPr>
            <a:stCxn id="3" idx="2"/>
          </p:cNvCxnSpPr>
          <p:nvPr/>
        </p:nvCxnSpPr>
        <p:spPr>
          <a:xfrm>
            <a:off x="10870565" y="5116195"/>
            <a:ext cx="19685" cy="5251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9000490" y="5838190"/>
            <a:ext cx="1293495" cy="80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721360" y="1736090"/>
            <a:ext cx="5801995" cy="3945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8547100" y="2715895"/>
            <a:ext cx="3329940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187575" y="255270"/>
            <a:ext cx="1649095" cy="765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6590" y="160020"/>
            <a:ext cx="1207135" cy="67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60020"/>
            <a:ext cx="9799320" cy="1029335"/>
          </a:xfrm>
        </p:spPr>
        <p:txBody>
          <a:bodyPr>
            <a:normAutofit fontScale="90000"/>
          </a:bodyPr>
          <a:p>
            <a:r>
              <a:rPr lang="zh-CN" altLang="en-US"/>
              <a:t>解密器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1360" y="255270"/>
            <a:ext cx="1077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密文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2348865" y="255270"/>
            <a:ext cx="1689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轮密钥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8615045" y="2762885"/>
            <a:ext cx="31311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轮密钥加</a:t>
            </a:r>
            <a:r>
              <a:rPr lang="en-US" altLang="zh-CN" sz="3200"/>
              <a:t>(</a:t>
            </a:r>
            <a:r>
              <a:rPr lang="zh-CN" altLang="en-US" sz="3200"/>
              <a:t>第</a:t>
            </a:r>
            <a:r>
              <a:rPr lang="en-US" altLang="zh-CN" sz="3200"/>
              <a:t>0</a:t>
            </a:r>
            <a:r>
              <a:rPr lang="zh-CN" altLang="en-US" sz="3200"/>
              <a:t>轮</a:t>
            </a:r>
            <a:r>
              <a:rPr lang="en-US" altLang="zh-CN" sz="3200"/>
              <a:t>)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1045210" y="1917700"/>
            <a:ext cx="573151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ym typeface="+mn-ea"/>
              </a:rPr>
              <a:t>轮密钥加</a:t>
            </a:r>
            <a:endParaRPr lang="zh-CN" altLang="en-US" sz="3200">
              <a:sym typeface="+mn-ea"/>
            </a:endParaRPr>
          </a:p>
          <a:p>
            <a:endParaRPr lang="zh-CN" altLang="en-US" sz="3200"/>
          </a:p>
          <a:p>
            <a:r>
              <a:rPr lang="zh-CN" altLang="en-US" sz="3200">
                <a:sym typeface="+mn-ea"/>
              </a:rPr>
              <a:t>逆列混淆</a:t>
            </a:r>
            <a:r>
              <a:rPr lang="en-US" altLang="zh-CN" sz="3200">
                <a:sym typeface="+mn-ea"/>
              </a:rPr>
              <a:t>(</a:t>
            </a:r>
            <a:r>
              <a:rPr lang="zh-CN" altLang="en-US" sz="3200">
                <a:sym typeface="+mn-ea"/>
              </a:rPr>
              <a:t>第一次循环不执行</a:t>
            </a:r>
            <a:r>
              <a:rPr lang="en-US" altLang="zh-CN" sz="3200">
                <a:sym typeface="+mn-ea"/>
              </a:rPr>
              <a:t>)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ym typeface="+mn-ea"/>
              </a:rPr>
              <a:t>逆</a:t>
            </a:r>
            <a:r>
              <a:rPr lang="zh-CN" altLang="en-US" sz="3200"/>
              <a:t>行</a:t>
            </a:r>
            <a:r>
              <a:rPr lang="zh-CN" altLang="en-US" sz="3200"/>
              <a:t>位移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>
                <a:sym typeface="+mn-ea"/>
              </a:rPr>
              <a:t>逆</a:t>
            </a:r>
            <a:r>
              <a:rPr lang="zh-CN" altLang="en-US" sz="3200">
                <a:sym typeface="+mn-ea"/>
              </a:rPr>
              <a:t>字节代换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9141460" y="5934710"/>
            <a:ext cx="13265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明文</a:t>
            </a:r>
            <a:endParaRPr lang="zh-CN" altLang="en-US" sz="3200"/>
          </a:p>
        </p:txBody>
      </p:sp>
      <p:sp>
        <p:nvSpPr>
          <p:cNvPr id="28" name="左弧形箭头 27"/>
          <p:cNvSpPr/>
          <p:nvPr/>
        </p:nvSpPr>
        <p:spPr>
          <a:xfrm rot="10800000">
            <a:off x="6753225" y="2199640"/>
            <a:ext cx="516890" cy="30187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652260" y="3100070"/>
            <a:ext cx="551815" cy="1541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循环</a:t>
            </a:r>
            <a:r>
              <a:rPr lang="en-US" altLang="zh-CN" sz="2400">
                <a:solidFill>
                  <a:srgbClr val="FF0000"/>
                </a:solidFill>
              </a:rPr>
              <a:t>     </a:t>
            </a:r>
            <a:r>
              <a:rPr lang="zh-CN" altLang="en-US" sz="2400">
                <a:solidFill>
                  <a:srgbClr val="FF0000"/>
                </a:solidFill>
              </a:rPr>
              <a:t>次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753225" y="3746500"/>
            <a:ext cx="45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N</a:t>
            </a:r>
            <a:endParaRPr lang="en-US" altLang="zh-CN" sz="2400">
              <a:solidFill>
                <a:srgbClr val="FF0000"/>
              </a:solidFill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>
            <a:off x="1196340" y="949960"/>
            <a:ext cx="301625" cy="630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H="1">
            <a:off x="2553970" y="1086485"/>
            <a:ext cx="502920" cy="5835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 21"/>
          <p:cNvSpPr/>
          <p:nvPr/>
        </p:nvSpPr>
        <p:spPr>
          <a:xfrm>
            <a:off x="6048375" y="2107565"/>
            <a:ext cx="3507105" cy="4137660"/>
          </a:xfrm>
          <a:custGeom>
            <a:avLst/>
            <a:gdLst>
              <a:gd name="connisteX0" fmla="*/ 0 w 3507105"/>
              <a:gd name="connsiteY0" fmla="*/ 3795395 h 4137660"/>
              <a:gd name="connisteX1" fmla="*/ 0 w 3507105"/>
              <a:gd name="connsiteY1" fmla="*/ 4137660 h 4137660"/>
              <a:gd name="connisteX2" fmla="*/ 2246630 w 3507105"/>
              <a:gd name="connsiteY2" fmla="*/ 4097655 h 4137660"/>
              <a:gd name="connisteX3" fmla="*/ 2226310 w 3507105"/>
              <a:gd name="connsiteY3" fmla="*/ 0 h 4137660"/>
              <a:gd name="connisteX4" fmla="*/ 3507105 w 3507105"/>
              <a:gd name="connsiteY4" fmla="*/ 0 h 4137660"/>
              <a:gd name="connisteX5" fmla="*/ 3500755 w 3507105"/>
              <a:gd name="connsiteY5" fmla="*/ 489585 h 413766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  <a:cxn ang="0">
                <a:pos x="connisteX5" y="connsiteY5"/>
              </a:cxn>
            </a:cxnLst>
            <a:rect l="l" t="t" r="r" b="b"/>
            <a:pathLst>
              <a:path w="3507105" h="4137660">
                <a:moveTo>
                  <a:pt x="0" y="3795395"/>
                </a:moveTo>
                <a:lnTo>
                  <a:pt x="0" y="4137660"/>
                </a:lnTo>
                <a:lnTo>
                  <a:pt x="2246630" y="4097655"/>
                </a:lnTo>
                <a:lnTo>
                  <a:pt x="2226310" y="0"/>
                </a:lnTo>
                <a:lnTo>
                  <a:pt x="3507105" y="0"/>
                </a:lnTo>
                <a:lnTo>
                  <a:pt x="3500755" y="489585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9629775" y="3676650"/>
            <a:ext cx="33020" cy="1958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29540"/>
            <a:ext cx="9799320" cy="706120"/>
          </a:xfrm>
        </p:spPr>
        <p:txBody>
          <a:bodyPr>
            <a:normAutofit fontScale="90000"/>
          </a:bodyPr>
          <a:p>
            <a:r>
              <a:rPr lang="zh-CN" altLang="en-US" sz="4000"/>
              <a:t>解密轮密钥加</a:t>
            </a:r>
            <a:endParaRPr lang="en-US" altLang="zh-CN" sz="4000"/>
          </a:p>
        </p:txBody>
      </p:sp>
      <p:sp>
        <p:nvSpPr>
          <p:cNvPr id="12" name="文本框 11"/>
          <p:cNvSpPr txBox="1"/>
          <p:nvPr/>
        </p:nvSpPr>
        <p:spPr>
          <a:xfrm>
            <a:off x="428625" y="986790"/>
            <a:ext cx="3019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ym typeface="+mn-ea"/>
              </a:rPr>
              <a:t>以前面</a:t>
            </a:r>
            <a:r>
              <a:rPr lang="en-US" altLang="zh-CN">
                <a:sym typeface="+mn-ea"/>
              </a:rPr>
              <a:t> AES128 </a:t>
            </a:r>
            <a:r>
              <a:rPr lang="zh-CN" altLang="en-US">
                <a:sym typeface="+mn-ea"/>
              </a:rPr>
              <a:t>的例子为例</a:t>
            </a:r>
            <a:endParaRPr lang="en-US" altLang="zh-CN"/>
          </a:p>
        </p:txBody>
      </p:sp>
      <p:sp>
        <p:nvSpPr>
          <p:cNvPr id="13" name="文本框 12"/>
          <p:cNvSpPr txBox="1"/>
          <p:nvPr/>
        </p:nvSpPr>
        <p:spPr>
          <a:xfrm>
            <a:off x="-24765" y="1755775"/>
            <a:ext cx="1875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第一次轮密钥</a:t>
            </a:r>
            <a:r>
              <a:rPr lang="zh-CN" altLang="en-US"/>
              <a:t>加</a:t>
            </a:r>
            <a:endParaRPr lang="zh-CN" altLang="en-US"/>
          </a:p>
        </p:txBody>
      </p:sp>
      <p:pic>
        <p:nvPicPr>
          <p:cNvPr id="14" name="图片 1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05900" y="2138045"/>
            <a:ext cx="2982595" cy="1801495"/>
          </a:xfrm>
          <a:prstGeom prst="rect">
            <a:avLst/>
          </a:prstGeom>
        </p:spPr>
      </p:pic>
      <p:pic>
        <p:nvPicPr>
          <p:cNvPr id="17" name="图片 16" descr="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3070" y="2237740"/>
            <a:ext cx="2888615" cy="17589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3151505" y="1769745"/>
            <a:ext cx="2400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第二次轮密钥</a:t>
            </a:r>
            <a:r>
              <a:rPr lang="zh-CN" altLang="en-US"/>
              <a:t>加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184900" y="1755775"/>
            <a:ext cx="19113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第三次轮密钥</a:t>
            </a:r>
            <a:r>
              <a:rPr lang="zh-CN" altLang="en-US"/>
              <a:t>加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9299575" y="1755775"/>
            <a:ext cx="2152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最后一次轮密钥</a:t>
            </a:r>
            <a:r>
              <a:rPr lang="zh-CN" altLang="en-US"/>
              <a:t>加</a:t>
            </a:r>
            <a:endParaRPr lang="zh-CN" altLang="en-US"/>
          </a:p>
        </p:txBody>
      </p:sp>
      <p:pic>
        <p:nvPicPr>
          <p:cNvPr id="10" name="图片 9" descr="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8055" y="2237740"/>
            <a:ext cx="2540000" cy="1753235"/>
          </a:xfrm>
          <a:prstGeom prst="rect">
            <a:avLst/>
          </a:prstGeom>
        </p:spPr>
      </p:pic>
      <p:pic>
        <p:nvPicPr>
          <p:cNvPr id="22" name="图片 21" descr="a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" y="2183765"/>
            <a:ext cx="2821940" cy="175514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0925" y="108585"/>
            <a:ext cx="9799320" cy="1109345"/>
          </a:xfrm>
        </p:spPr>
        <p:txBody>
          <a:bodyPr/>
          <a:p>
            <a:r>
              <a:rPr lang="zh-CN" altLang="en-US"/>
              <a:t>解密字节代换</a:t>
            </a:r>
            <a:r>
              <a:rPr lang="zh-CN" altLang="en-US"/>
              <a:t>表</a:t>
            </a:r>
            <a:endParaRPr lang="zh-CN" altLang="en-US"/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2180" y="1577975"/>
            <a:ext cx="7372350" cy="489585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49225"/>
            <a:ext cx="9799320" cy="1102360"/>
          </a:xfrm>
        </p:spPr>
        <p:txBody>
          <a:bodyPr/>
          <a:p>
            <a:r>
              <a:rPr lang="zh-CN" altLang="en-US"/>
              <a:t>解密列混淆左乘</a:t>
            </a:r>
            <a:r>
              <a:rPr lang="zh-CN" altLang="en-US"/>
              <a:t>数组</a:t>
            </a:r>
            <a:endParaRPr lang="zh-CN" altLang="en-US"/>
          </a:p>
        </p:txBody>
      </p:sp>
      <p:pic>
        <p:nvPicPr>
          <p:cNvPr id="4" name="图片 3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16350" y="1949450"/>
            <a:ext cx="4002405" cy="270065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75895"/>
            <a:ext cx="9799320" cy="1075690"/>
          </a:xfrm>
        </p:spPr>
        <p:txBody>
          <a:bodyPr/>
          <a:p>
            <a:r>
              <a:rPr lang="zh-CN" altLang="en-US"/>
              <a:t>解密</a:t>
            </a:r>
            <a:r>
              <a:rPr lang="zh-CN" altLang="en-US"/>
              <a:t>逆行</a:t>
            </a:r>
            <a:r>
              <a:rPr lang="zh-CN" altLang="en-US"/>
              <a:t>位移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42925" y="1251585"/>
            <a:ext cx="5553075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第一行</a:t>
            </a:r>
            <a:r>
              <a:rPr lang="zh-CN" altLang="en-US" sz="3200"/>
              <a:t>不变</a:t>
            </a:r>
            <a:endParaRPr lang="zh-CN" altLang="en-US" sz="3200"/>
          </a:p>
          <a:p>
            <a:r>
              <a:rPr lang="zh-CN" altLang="en-US" sz="3200"/>
              <a:t>第二行向</a:t>
            </a:r>
            <a:r>
              <a:rPr lang="zh-CN" altLang="en-US" sz="3200"/>
              <a:t>右循环移动</a:t>
            </a:r>
            <a:r>
              <a:rPr lang="en-US" altLang="zh-CN" sz="3200"/>
              <a:t>1</a:t>
            </a:r>
            <a:r>
              <a:rPr lang="zh-CN" altLang="en-US" sz="3200"/>
              <a:t>字节</a:t>
            </a:r>
            <a:endParaRPr lang="zh-CN" altLang="en-US" sz="3200"/>
          </a:p>
          <a:p>
            <a:r>
              <a:rPr lang="zh-CN" altLang="en-US" sz="3200"/>
              <a:t>第二行向</a:t>
            </a:r>
            <a:r>
              <a:rPr lang="zh-CN" altLang="en-US" sz="3200">
                <a:sym typeface="+mn-ea"/>
              </a:rPr>
              <a:t>右</a:t>
            </a:r>
            <a:r>
              <a:rPr lang="zh-CN" altLang="en-US" sz="3200">
                <a:sym typeface="+mn-ea"/>
              </a:rPr>
              <a:t>循环</a:t>
            </a:r>
            <a:r>
              <a:rPr lang="zh-CN" altLang="en-US" sz="3200"/>
              <a:t>移动</a:t>
            </a:r>
            <a:r>
              <a:rPr lang="en-US" altLang="zh-CN" sz="3200"/>
              <a:t>2</a:t>
            </a:r>
            <a:r>
              <a:rPr lang="zh-CN" altLang="en-US" sz="3200"/>
              <a:t>字节</a:t>
            </a:r>
            <a:endParaRPr lang="zh-CN" altLang="en-US" sz="3200"/>
          </a:p>
          <a:p>
            <a:r>
              <a:rPr lang="zh-CN" altLang="en-US" sz="3200"/>
              <a:t>第三行向</a:t>
            </a:r>
            <a:r>
              <a:rPr lang="zh-CN" altLang="en-US" sz="3200">
                <a:sym typeface="+mn-ea"/>
              </a:rPr>
              <a:t>右</a:t>
            </a:r>
            <a:r>
              <a:rPr lang="zh-CN" altLang="en-US" sz="3200">
                <a:sym typeface="+mn-ea"/>
              </a:rPr>
              <a:t>循环</a:t>
            </a:r>
            <a:r>
              <a:rPr lang="zh-CN" altLang="en-US" sz="3200"/>
              <a:t>移动</a:t>
            </a:r>
            <a:r>
              <a:rPr lang="en-US" altLang="zh-CN" sz="3200"/>
              <a:t>3</a:t>
            </a:r>
            <a:r>
              <a:rPr lang="zh-CN" altLang="en-US" sz="3200"/>
              <a:t>字节</a:t>
            </a:r>
            <a:endParaRPr lang="zh-CN" altLang="en-US" sz="3200"/>
          </a:p>
        </p:txBody>
      </p:sp>
      <p:graphicFrame>
        <p:nvGraphicFramePr>
          <p:cNvPr id="5" name="表格 4"/>
          <p:cNvGraphicFramePr/>
          <p:nvPr>
            <p:custDataLst>
              <p:tags r:id="rId1"/>
            </p:custDataLst>
          </p:nvPr>
        </p:nvGraphicFramePr>
        <p:xfrm>
          <a:off x="2580640" y="439102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7584440" y="4391025"/>
          <a:ext cx="216027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0000"/>
                <a:gridCol w="540000"/>
                <a:gridCol w="540000"/>
                <a:gridCol w="540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3B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21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27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B2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33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75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53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D8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B7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45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右箭头 6"/>
          <p:cNvSpPr/>
          <p:nvPr/>
        </p:nvSpPr>
        <p:spPr>
          <a:xfrm>
            <a:off x="4777740" y="4867910"/>
            <a:ext cx="2769870" cy="57023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4905" y="162560"/>
            <a:ext cx="9799320" cy="1002030"/>
          </a:xfrm>
        </p:spPr>
        <p:txBody>
          <a:bodyPr>
            <a:normAutofit fontScale="90000"/>
          </a:bodyPr>
          <a:p>
            <a:r>
              <a:rPr lang="en-US" altLang="zh-CN"/>
              <a:t>CBC</a:t>
            </a:r>
            <a:r>
              <a:rPr lang="zh-CN" altLang="en-US"/>
              <a:t>模式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77240" y="1262380"/>
            <a:ext cx="10982960" cy="5015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/>
              <a:t>CBC</a:t>
            </a:r>
            <a:r>
              <a:rPr lang="zh-CN" altLang="en-US" sz="2000"/>
              <a:t>模式多一个</a:t>
            </a:r>
            <a:r>
              <a:rPr lang="en-US" altLang="zh-CN" sz="2000"/>
              <a:t>16</a:t>
            </a:r>
            <a:r>
              <a:rPr lang="zh-CN" altLang="en-US" sz="2000"/>
              <a:t>字节的</a:t>
            </a:r>
            <a:r>
              <a:rPr lang="en-US" altLang="zh-CN" sz="2000"/>
              <a:t> </a:t>
            </a:r>
            <a:r>
              <a:rPr lang="zh-CN" altLang="en-US" sz="2000">
                <a:solidFill>
                  <a:schemeClr val="accent2"/>
                </a:solidFill>
              </a:rPr>
              <a:t>初始向量</a:t>
            </a:r>
            <a:r>
              <a:rPr lang="en-US" altLang="zh-CN" sz="2000">
                <a:solidFill>
                  <a:schemeClr val="accent2"/>
                </a:solidFill>
              </a:rPr>
              <a:t>(iv)</a:t>
            </a:r>
            <a:r>
              <a:rPr lang="en-US" altLang="zh-CN" sz="2000"/>
              <a:t> </a:t>
            </a:r>
            <a:r>
              <a:rPr lang="zh-CN" altLang="en-US" sz="2000"/>
              <a:t>参数</a:t>
            </a:r>
            <a:endParaRPr lang="zh-CN" altLang="en-US" sz="2000"/>
          </a:p>
          <a:p>
            <a:r>
              <a:rPr lang="en-US" altLang="zh-CN" sz="2000"/>
              <a:t>    </a:t>
            </a:r>
            <a:r>
              <a:rPr lang="zh-CN" altLang="en-US" sz="2000"/>
              <a:t>加密</a:t>
            </a:r>
            <a:r>
              <a:rPr lang="en-US" altLang="zh-CN" sz="2000"/>
              <a:t>: </a:t>
            </a:r>
            <a:endParaRPr lang="en-US" altLang="zh-CN" sz="2000"/>
          </a:p>
          <a:p>
            <a:r>
              <a:rPr lang="en-US" altLang="zh-CN" sz="2000"/>
              <a:t>        </a:t>
            </a:r>
            <a:r>
              <a:rPr lang="zh-CN" altLang="en-US" sz="2000"/>
              <a:t>第一次进入加密器之前</a:t>
            </a:r>
            <a:r>
              <a:rPr lang="en-US" altLang="zh-CN" sz="2000"/>
              <a:t>, </a:t>
            </a:r>
            <a:r>
              <a:rPr lang="zh-CN" altLang="en-US" sz="2000"/>
              <a:t>先使用</a:t>
            </a:r>
            <a:r>
              <a:rPr lang="en-US" altLang="zh-CN" sz="2000"/>
              <a:t> iv </a:t>
            </a:r>
            <a:r>
              <a:rPr lang="zh-CN" altLang="en-US" sz="2000"/>
              <a:t>对</a:t>
            </a:r>
            <a:r>
              <a:rPr lang="en-US" altLang="zh-CN" sz="2000"/>
              <a:t> </a:t>
            </a:r>
            <a:r>
              <a:rPr lang="zh-CN" altLang="en-US" sz="2000"/>
              <a:t>明文分组</a:t>
            </a:r>
            <a:r>
              <a:rPr lang="en-US" altLang="zh-CN" sz="2000"/>
              <a:t>1 </a:t>
            </a:r>
            <a:r>
              <a:rPr lang="zh-CN" altLang="en-US" sz="2000"/>
              <a:t>进行异或</a:t>
            </a:r>
            <a:r>
              <a:rPr lang="zh-CN" altLang="en-US" sz="2000"/>
              <a:t>运算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之后进入加密器之前</a:t>
            </a:r>
            <a:r>
              <a:rPr lang="en-US" altLang="zh-CN" sz="2000"/>
              <a:t>, </a:t>
            </a:r>
            <a:r>
              <a:rPr lang="zh-CN" altLang="en-US" sz="2000"/>
              <a:t>使用</a:t>
            </a:r>
            <a:r>
              <a:rPr lang="en-US" altLang="zh-CN" sz="2000"/>
              <a:t> </a:t>
            </a:r>
            <a:r>
              <a:rPr lang="zh-CN" altLang="en-US" sz="2000"/>
              <a:t>上一次加密的密文分组</a:t>
            </a:r>
            <a:r>
              <a:rPr lang="en-US" altLang="zh-CN" sz="2000"/>
              <a:t> </a:t>
            </a:r>
            <a:r>
              <a:rPr lang="zh-CN" altLang="en-US" sz="2000"/>
              <a:t>对</a:t>
            </a:r>
            <a:r>
              <a:rPr lang="en-US" altLang="zh-CN" sz="2000"/>
              <a:t> </a:t>
            </a:r>
            <a:r>
              <a:rPr lang="zh-CN" altLang="en-US" sz="2000"/>
              <a:t>明文分组</a:t>
            </a:r>
            <a:r>
              <a:rPr lang="en-US" altLang="zh-CN" sz="2000"/>
              <a:t> </a:t>
            </a:r>
            <a:r>
              <a:rPr lang="zh-CN" altLang="en-US" sz="2000"/>
              <a:t>进行异或</a:t>
            </a:r>
            <a:r>
              <a:rPr lang="zh-CN" altLang="en-US" sz="2000"/>
              <a:t>运算</a:t>
            </a:r>
            <a:endParaRPr lang="zh-CN" altLang="en-US" sz="2000"/>
          </a:p>
          <a:p>
            <a:r>
              <a:rPr lang="en-US" altLang="zh-CN" sz="2000"/>
              <a:t>            </a:t>
            </a:r>
            <a:r>
              <a:rPr lang="zh-CN" altLang="en-US" sz="2000"/>
              <a:t>比如</a:t>
            </a:r>
            <a:r>
              <a:rPr lang="en-US" altLang="zh-CN" sz="2000"/>
              <a:t>:</a:t>
            </a:r>
            <a:endParaRPr lang="zh-CN" altLang="en-US" sz="2000"/>
          </a:p>
          <a:p>
            <a:r>
              <a:rPr lang="en-US" altLang="zh-CN" sz="2000"/>
              <a:t>                iv ⊕ </a:t>
            </a:r>
            <a:r>
              <a:rPr lang="zh-CN" altLang="en-US" sz="2000"/>
              <a:t>明文分组</a:t>
            </a:r>
            <a:r>
              <a:rPr lang="en-US" altLang="zh-CN" sz="2000"/>
              <a:t>1 -&gt; </a:t>
            </a:r>
            <a:r>
              <a:rPr lang="zh-CN" altLang="en-US" sz="2000"/>
              <a:t>加密器</a:t>
            </a:r>
            <a:r>
              <a:rPr lang="en-US" altLang="zh-CN" sz="2000"/>
              <a:t> -&gt; </a:t>
            </a:r>
            <a:r>
              <a:rPr lang="zh-CN" altLang="en-US" sz="2000"/>
              <a:t>密文</a:t>
            </a:r>
            <a:r>
              <a:rPr lang="en-US" altLang="zh-CN" sz="2000"/>
              <a:t>1</a:t>
            </a:r>
            <a:endParaRPr lang="en-US" altLang="zh-CN" sz="2000"/>
          </a:p>
          <a:p>
            <a:r>
              <a:rPr lang="en-US" altLang="zh-CN" sz="2000"/>
              <a:t>                </a:t>
            </a:r>
            <a:r>
              <a:rPr lang="zh-CN" altLang="en-US" sz="2000"/>
              <a:t>密文</a:t>
            </a:r>
            <a:r>
              <a:rPr lang="en-US" altLang="zh-CN" sz="2000"/>
              <a:t>1 ⊕ </a:t>
            </a:r>
            <a:r>
              <a:rPr lang="zh-CN" altLang="en-US" sz="2000"/>
              <a:t>明文分组</a:t>
            </a:r>
            <a:r>
              <a:rPr lang="en-US" altLang="zh-CN" sz="2000"/>
              <a:t>2 -&gt; </a:t>
            </a:r>
            <a:r>
              <a:rPr lang="zh-CN" altLang="en-US" sz="2000"/>
              <a:t>加密器</a:t>
            </a:r>
            <a:r>
              <a:rPr lang="en-US" altLang="zh-CN" sz="2000"/>
              <a:t> -&gt; </a:t>
            </a:r>
            <a:r>
              <a:rPr lang="zh-CN" altLang="en-US" sz="2000"/>
              <a:t>密文</a:t>
            </a:r>
            <a:r>
              <a:rPr lang="en-US" altLang="zh-CN" sz="2000"/>
              <a:t>2</a:t>
            </a:r>
            <a:endParaRPr lang="en-US" altLang="zh-CN" sz="2000"/>
          </a:p>
          <a:p>
            <a:r>
              <a:rPr lang="en-US" altLang="zh-CN" sz="2000"/>
              <a:t>                </a:t>
            </a:r>
            <a:r>
              <a:rPr lang="zh-CN" altLang="en-US" sz="2000"/>
              <a:t>密文</a:t>
            </a:r>
            <a:r>
              <a:rPr lang="en-US" altLang="zh-CN" sz="2000"/>
              <a:t>2 ⊕ </a:t>
            </a:r>
            <a:r>
              <a:rPr lang="zh-CN" altLang="en-US" sz="2000"/>
              <a:t>明文分组</a:t>
            </a:r>
            <a:r>
              <a:rPr lang="en-US" altLang="zh-CN" sz="2000"/>
              <a:t>3 -&gt; </a:t>
            </a:r>
            <a:r>
              <a:rPr lang="zh-CN" altLang="en-US" sz="2000"/>
              <a:t>加密器</a:t>
            </a:r>
            <a:r>
              <a:rPr lang="en-US" altLang="zh-CN" sz="2000"/>
              <a:t> -&gt; </a:t>
            </a:r>
            <a:r>
              <a:rPr lang="zh-CN" altLang="en-US" sz="2000"/>
              <a:t>密文</a:t>
            </a:r>
            <a:r>
              <a:rPr lang="en-US" altLang="zh-CN" sz="2000"/>
              <a:t>3</a:t>
            </a:r>
            <a:endParaRPr lang="en-US" altLang="zh-CN" sz="2000"/>
          </a:p>
          <a:p>
            <a:endParaRPr lang="en-US" altLang="zh-CN" sz="2000"/>
          </a:p>
          <a:p>
            <a:r>
              <a:rPr lang="en-US" altLang="zh-CN" sz="2000"/>
              <a:t>    </a:t>
            </a:r>
            <a:r>
              <a:rPr lang="zh-CN" altLang="en-US" sz="2000"/>
              <a:t>解密</a:t>
            </a:r>
            <a:r>
              <a:rPr lang="en-US" altLang="zh-CN" sz="2000"/>
              <a:t>: </a:t>
            </a:r>
            <a:endParaRPr lang="en-US" altLang="zh-CN" sz="2000"/>
          </a:p>
          <a:p>
            <a:r>
              <a:rPr lang="en-US" altLang="zh-CN" sz="2000"/>
              <a:t>        </a:t>
            </a:r>
            <a:r>
              <a:rPr lang="zh-CN" altLang="en-US" sz="2000"/>
              <a:t>第一次进入解密器之后</a:t>
            </a:r>
            <a:r>
              <a:rPr lang="en-US" altLang="zh-CN" sz="2000"/>
              <a:t>, </a:t>
            </a:r>
            <a:r>
              <a:rPr lang="zh-CN" altLang="en-US" sz="2000"/>
              <a:t>先使用</a:t>
            </a:r>
            <a:r>
              <a:rPr lang="en-US" altLang="zh-CN" sz="2000"/>
              <a:t> </a:t>
            </a:r>
            <a:r>
              <a:rPr lang="zh-CN" altLang="en-US" sz="2000"/>
              <a:t>当前密文组的前面那块密文组</a:t>
            </a:r>
            <a:r>
              <a:rPr lang="en-US" altLang="zh-CN" sz="2000"/>
              <a:t> </a:t>
            </a:r>
            <a:r>
              <a:rPr lang="zh-CN" altLang="en-US" sz="2000"/>
              <a:t>对当前密文组</a:t>
            </a:r>
            <a:r>
              <a:rPr lang="en-US" altLang="zh-CN" sz="2000"/>
              <a:t> </a:t>
            </a:r>
            <a:r>
              <a:rPr lang="zh-CN" altLang="en-US" sz="2000"/>
              <a:t>进行异或</a:t>
            </a:r>
            <a:r>
              <a:rPr lang="zh-CN" altLang="en-US" sz="2000"/>
              <a:t>运算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最后一次进入解密器之</a:t>
            </a:r>
            <a:r>
              <a:rPr lang="zh-CN" altLang="en-US" sz="2000"/>
              <a:t>后用</a:t>
            </a:r>
            <a:r>
              <a:rPr lang="en-US" altLang="zh-CN" sz="2000"/>
              <a:t> iv </a:t>
            </a:r>
            <a:r>
              <a:rPr lang="zh-CN" altLang="en-US" sz="2000"/>
              <a:t>对当前密文组</a:t>
            </a:r>
            <a:r>
              <a:rPr lang="en-US" altLang="zh-CN" sz="2000"/>
              <a:t> </a:t>
            </a:r>
            <a:r>
              <a:rPr lang="zh-CN" altLang="en-US" sz="2000"/>
              <a:t>进行异或</a:t>
            </a:r>
            <a:r>
              <a:rPr lang="zh-CN" altLang="en-US" sz="2000"/>
              <a:t>运算</a:t>
            </a:r>
            <a:endParaRPr lang="zh-CN" altLang="en-US" sz="2000"/>
          </a:p>
          <a:p>
            <a:r>
              <a:rPr lang="en-US" altLang="zh-CN" sz="2000"/>
              <a:t>        </a:t>
            </a:r>
            <a:r>
              <a:rPr lang="zh-CN" altLang="en-US" sz="2000"/>
              <a:t>比如</a:t>
            </a:r>
            <a:r>
              <a:rPr lang="en-US" altLang="zh-CN" sz="2000"/>
              <a:t>: </a:t>
            </a:r>
            <a:endParaRPr lang="en-US" altLang="zh-CN" sz="2000"/>
          </a:p>
          <a:p>
            <a:r>
              <a:rPr lang="en-US" altLang="zh-CN" sz="2000"/>
              <a:t>            </a:t>
            </a:r>
            <a:r>
              <a:rPr lang="zh-CN" altLang="en-US" sz="2000"/>
              <a:t>密文</a:t>
            </a:r>
            <a:r>
              <a:rPr lang="en-US" altLang="zh-CN" sz="2000"/>
              <a:t>3 -&gt; </a:t>
            </a:r>
            <a:r>
              <a:rPr lang="zh-CN" altLang="en-US" sz="2000"/>
              <a:t>解密器</a:t>
            </a:r>
            <a:r>
              <a:rPr lang="en-US" altLang="zh-CN" sz="2000"/>
              <a:t> -&gt; ⊕ </a:t>
            </a:r>
            <a:r>
              <a:rPr lang="zh-CN" altLang="en-US" sz="2000"/>
              <a:t>密文</a:t>
            </a:r>
            <a:r>
              <a:rPr lang="en-US" altLang="zh-CN" sz="2000"/>
              <a:t>2 -&gt; </a:t>
            </a:r>
            <a:r>
              <a:rPr lang="zh-CN" altLang="en-US" sz="2000"/>
              <a:t>明文</a:t>
            </a:r>
            <a:r>
              <a:rPr lang="en-US" altLang="zh-CN" sz="2000"/>
              <a:t>1</a:t>
            </a:r>
            <a:endParaRPr lang="en-US" altLang="zh-CN" sz="2000"/>
          </a:p>
          <a:p>
            <a:r>
              <a:rPr lang="en-US" altLang="zh-CN" sz="2000"/>
              <a:t>            </a:t>
            </a:r>
            <a:r>
              <a:rPr lang="zh-CN" altLang="en-US" sz="2000"/>
              <a:t>密文</a:t>
            </a:r>
            <a:r>
              <a:rPr lang="en-US" altLang="zh-CN" sz="2000"/>
              <a:t>2 -&gt; </a:t>
            </a:r>
            <a:r>
              <a:rPr lang="zh-CN" altLang="en-US" sz="2000"/>
              <a:t>解密器</a:t>
            </a:r>
            <a:r>
              <a:rPr lang="en-US" altLang="zh-CN" sz="2000"/>
              <a:t> -&gt; ⊕ </a:t>
            </a:r>
            <a:r>
              <a:rPr lang="zh-CN" altLang="en-US" sz="2000"/>
              <a:t>密文</a:t>
            </a:r>
            <a:r>
              <a:rPr lang="en-US" altLang="zh-CN" sz="2000"/>
              <a:t>1 -&gt; </a:t>
            </a:r>
            <a:r>
              <a:rPr lang="zh-CN" altLang="en-US" sz="2000"/>
              <a:t>明文</a:t>
            </a:r>
            <a:r>
              <a:rPr lang="en-US" altLang="zh-CN" sz="2000"/>
              <a:t>2</a:t>
            </a:r>
            <a:endParaRPr lang="en-US" altLang="zh-CN" sz="2000"/>
          </a:p>
          <a:p>
            <a:r>
              <a:rPr lang="en-US" altLang="zh-CN" sz="2000"/>
              <a:t>            </a:t>
            </a:r>
            <a:r>
              <a:rPr lang="zh-CN" altLang="en-US" sz="2000"/>
              <a:t>密文</a:t>
            </a:r>
            <a:r>
              <a:rPr lang="en-US" altLang="zh-CN" sz="2000"/>
              <a:t>1 -&gt; </a:t>
            </a:r>
            <a:r>
              <a:rPr lang="zh-CN" altLang="en-US" sz="2000"/>
              <a:t>解密器</a:t>
            </a:r>
            <a:r>
              <a:rPr lang="en-US" altLang="zh-CN" sz="2000"/>
              <a:t> -&gt; ⊕ </a:t>
            </a:r>
            <a:r>
              <a:rPr lang="en-US" altLang="zh-CN" sz="2000"/>
              <a:t>iv -&gt; </a:t>
            </a:r>
            <a:r>
              <a:rPr lang="zh-CN" altLang="en-US" sz="2000"/>
              <a:t>明文</a:t>
            </a:r>
            <a:r>
              <a:rPr lang="en-US" altLang="zh-CN" sz="2000"/>
              <a:t>1</a:t>
            </a:r>
            <a:endParaRPr lang="en-US" altLang="zh-CN" sz="2000"/>
          </a:p>
        </p:txBody>
      </p:sp>
    </p:spTree>
    <p:custDataLst>
      <p:tags r:id="rId1"/>
    </p:custData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777875" y="212725"/>
            <a:ext cx="873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明文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1938020" y="212725"/>
            <a:ext cx="5835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iv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1273810" y="840105"/>
            <a:ext cx="798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2796540" y="840105"/>
            <a:ext cx="10001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加密器</a:t>
            </a:r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359785" y="1583690"/>
            <a:ext cx="8718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963670" y="840105"/>
            <a:ext cx="9055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明文</a:t>
            </a:r>
            <a:r>
              <a:rPr lang="en-US" altLang="zh-CN"/>
              <a:t>2</a:t>
            </a:r>
            <a:endParaRPr lang="en-US" altLang="zh-CN"/>
          </a:p>
        </p:txBody>
      </p:sp>
      <p:cxnSp>
        <p:nvCxnSpPr>
          <p:cNvPr id="11" name="直接箭头连接符 10"/>
          <p:cNvCxnSpPr>
            <a:stCxn id="4" idx="2"/>
            <a:endCxn id="6" idx="0"/>
          </p:cNvCxnSpPr>
          <p:nvPr/>
        </p:nvCxnSpPr>
        <p:spPr>
          <a:xfrm>
            <a:off x="1214755" y="581025"/>
            <a:ext cx="458470" cy="259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5" idx="2"/>
            <a:endCxn id="6" idx="0"/>
          </p:cNvCxnSpPr>
          <p:nvPr/>
        </p:nvCxnSpPr>
        <p:spPr>
          <a:xfrm flipH="1">
            <a:off x="1673225" y="581025"/>
            <a:ext cx="556895" cy="25908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6" idx="3"/>
            <a:endCxn id="7" idx="1"/>
          </p:cNvCxnSpPr>
          <p:nvPr/>
        </p:nvCxnSpPr>
        <p:spPr>
          <a:xfrm>
            <a:off x="2072005" y="1024255"/>
            <a:ext cx="7245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7" idx="2"/>
            <a:endCxn id="9" idx="0"/>
          </p:cNvCxnSpPr>
          <p:nvPr/>
        </p:nvCxnSpPr>
        <p:spPr>
          <a:xfrm>
            <a:off x="3296920" y="1208405"/>
            <a:ext cx="499110" cy="3752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</p:cNvCxnSpPr>
          <p:nvPr/>
        </p:nvCxnSpPr>
        <p:spPr>
          <a:xfrm flipH="1">
            <a:off x="3808730" y="1208405"/>
            <a:ext cx="607695" cy="356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4794250" y="1583690"/>
            <a:ext cx="9048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加密器</a:t>
            </a:r>
            <a:endParaRPr lang="zh-CN" altLang="en-US"/>
          </a:p>
        </p:txBody>
      </p:sp>
      <p:cxnSp>
        <p:nvCxnSpPr>
          <p:cNvPr id="17" name="直接箭头连接符 16"/>
          <p:cNvCxnSpPr>
            <a:stCxn id="9" idx="3"/>
            <a:endCxn id="16" idx="1"/>
          </p:cNvCxnSpPr>
          <p:nvPr/>
        </p:nvCxnSpPr>
        <p:spPr>
          <a:xfrm>
            <a:off x="4231640" y="1767840"/>
            <a:ext cx="5626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5948045" y="1583690"/>
            <a:ext cx="885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明文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5347970" y="2667635"/>
            <a:ext cx="952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加密器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7900035" y="744220"/>
            <a:ext cx="939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密文</a:t>
            </a:r>
            <a:r>
              <a:rPr lang="en-US" altLang="zh-CN"/>
              <a:t>1</a:t>
            </a:r>
            <a:endParaRPr lang="en-US" altLang="zh-CN"/>
          </a:p>
          <a:p>
            <a:r>
              <a:rPr lang="zh-CN" altLang="en-US"/>
              <a:t>密文</a:t>
            </a:r>
            <a:r>
              <a:rPr lang="en-US" altLang="zh-CN"/>
              <a:t>2</a:t>
            </a:r>
            <a:endParaRPr lang="en-US" altLang="zh-CN"/>
          </a:p>
          <a:p>
            <a:r>
              <a:rPr lang="zh-CN" altLang="en-US"/>
              <a:t>密文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23" name="任意多边形 22"/>
          <p:cNvSpPr/>
          <p:nvPr/>
        </p:nvSpPr>
        <p:spPr>
          <a:xfrm>
            <a:off x="3218815" y="732790"/>
            <a:ext cx="4674235" cy="201295"/>
          </a:xfrm>
          <a:custGeom>
            <a:avLst/>
            <a:gdLst>
              <a:gd name="connisteX0" fmla="*/ 0 w 4674235"/>
              <a:gd name="connsiteY0" fmla="*/ 133985 h 201295"/>
              <a:gd name="connisteX1" fmla="*/ 6350 w 4674235"/>
              <a:gd name="connsiteY1" fmla="*/ 0 h 201295"/>
              <a:gd name="connisteX2" fmla="*/ 4674235 w 4674235"/>
              <a:gd name="connsiteY2" fmla="*/ 201295 h 20129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674235" h="201295">
                <a:moveTo>
                  <a:pt x="0" y="133985"/>
                </a:moveTo>
                <a:lnTo>
                  <a:pt x="6350" y="0"/>
                </a:lnTo>
                <a:lnTo>
                  <a:pt x="4674235" y="201295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/>
        </p:nvSpPr>
        <p:spPr>
          <a:xfrm>
            <a:off x="5230495" y="1222375"/>
            <a:ext cx="2675890" cy="388620"/>
          </a:xfrm>
          <a:custGeom>
            <a:avLst/>
            <a:gdLst>
              <a:gd name="connisteX0" fmla="*/ 26670 w 2675890"/>
              <a:gd name="connsiteY0" fmla="*/ 388620 h 388620"/>
              <a:gd name="connisteX1" fmla="*/ 0 w 2675890"/>
              <a:gd name="connsiteY1" fmla="*/ 0 h 388620"/>
              <a:gd name="connisteX2" fmla="*/ 2675890 w 2675890"/>
              <a:gd name="connsiteY2" fmla="*/ 6350 h 38862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2675890" h="388620">
                <a:moveTo>
                  <a:pt x="26670" y="388620"/>
                </a:moveTo>
                <a:lnTo>
                  <a:pt x="0" y="0"/>
                </a:lnTo>
                <a:lnTo>
                  <a:pt x="2675890" y="635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228725" y="3827145"/>
            <a:ext cx="84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密文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30" name="文本框 29"/>
          <p:cNvSpPr txBox="1"/>
          <p:nvPr/>
        </p:nvSpPr>
        <p:spPr>
          <a:xfrm>
            <a:off x="1179830" y="4696460"/>
            <a:ext cx="98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解密器</a:t>
            </a:r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2796540" y="3827145"/>
            <a:ext cx="8115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密文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32" name="文本框 31"/>
          <p:cNvSpPr txBox="1"/>
          <p:nvPr/>
        </p:nvSpPr>
        <p:spPr>
          <a:xfrm>
            <a:off x="4093210" y="3827145"/>
            <a:ext cx="899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密文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34" name="文本框 33"/>
          <p:cNvSpPr txBox="1"/>
          <p:nvPr/>
        </p:nvSpPr>
        <p:spPr>
          <a:xfrm>
            <a:off x="2701925" y="4706620"/>
            <a:ext cx="98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解密器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4050030" y="4696460"/>
            <a:ext cx="986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解密器</a:t>
            </a:r>
            <a:endParaRPr lang="zh-CN" altLang="en-US"/>
          </a:p>
        </p:txBody>
      </p:sp>
      <p:sp>
        <p:nvSpPr>
          <p:cNvPr id="48" name="文本框 47"/>
          <p:cNvSpPr txBox="1"/>
          <p:nvPr/>
        </p:nvSpPr>
        <p:spPr>
          <a:xfrm>
            <a:off x="7654290" y="5477510"/>
            <a:ext cx="939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明文</a:t>
            </a:r>
            <a:r>
              <a:rPr lang="en-US" altLang="zh-CN"/>
              <a:t>1</a:t>
            </a:r>
            <a:endParaRPr lang="en-US" altLang="zh-CN"/>
          </a:p>
          <a:p>
            <a:r>
              <a:rPr lang="zh-CN" altLang="en-US"/>
              <a:t>明文</a:t>
            </a:r>
            <a:r>
              <a:rPr lang="en-US" altLang="zh-CN"/>
              <a:t>2</a:t>
            </a:r>
            <a:endParaRPr lang="en-US" altLang="zh-CN"/>
          </a:p>
          <a:p>
            <a:r>
              <a:rPr lang="zh-CN" altLang="en-US"/>
              <a:t>明文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53" name="文本框 52"/>
          <p:cNvSpPr txBox="1"/>
          <p:nvPr/>
        </p:nvSpPr>
        <p:spPr>
          <a:xfrm>
            <a:off x="5497830" y="2127885"/>
            <a:ext cx="7708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cxnSp>
        <p:nvCxnSpPr>
          <p:cNvPr id="55" name="直接箭头连接符 54"/>
          <p:cNvCxnSpPr>
            <a:stCxn id="16" idx="2"/>
            <a:endCxn id="53" idx="0"/>
          </p:cNvCxnSpPr>
          <p:nvPr/>
        </p:nvCxnSpPr>
        <p:spPr>
          <a:xfrm>
            <a:off x="5247005" y="1951990"/>
            <a:ext cx="636270" cy="175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18" idx="2"/>
            <a:endCxn id="53" idx="0"/>
          </p:cNvCxnSpPr>
          <p:nvPr/>
        </p:nvCxnSpPr>
        <p:spPr>
          <a:xfrm flipH="1">
            <a:off x="5883275" y="1951990"/>
            <a:ext cx="507365" cy="175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>
            <a:stCxn id="53" idx="2"/>
            <a:endCxn id="19" idx="0"/>
          </p:cNvCxnSpPr>
          <p:nvPr/>
        </p:nvCxnSpPr>
        <p:spPr>
          <a:xfrm flipH="1">
            <a:off x="5824220" y="2496185"/>
            <a:ext cx="59055" cy="171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任意多边形 58"/>
          <p:cNvSpPr/>
          <p:nvPr/>
        </p:nvSpPr>
        <p:spPr>
          <a:xfrm>
            <a:off x="6242685" y="1497330"/>
            <a:ext cx="1616075" cy="1348105"/>
          </a:xfrm>
          <a:custGeom>
            <a:avLst/>
            <a:gdLst>
              <a:gd name="connisteX0" fmla="*/ 0 w 1616075"/>
              <a:gd name="connsiteY0" fmla="*/ 1341120 h 1348105"/>
              <a:gd name="connisteX1" fmla="*/ 918845 w 1616075"/>
              <a:gd name="connsiteY1" fmla="*/ 1348105 h 1348105"/>
              <a:gd name="connisteX2" fmla="*/ 845185 w 1616075"/>
              <a:gd name="connsiteY2" fmla="*/ 0 h 1348105"/>
              <a:gd name="connisteX3" fmla="*/ 1616075 w 1616075"/>
              <a:gd name="connsiteY3" fmla="*/ 0 h 1348105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</a:cxnLst>
            <a:rect l="l" t="t" r="r" b="b"/>
            <a:pathLst>
              <a:path w="1616075" h="1348105">
                <a:moveTo>
                  <a:pt x="0" y="1341120"/>
                </a:moveTo>
                <a:lnTo>
                  <a:pt x="918845" y="1348105"/>
                </a:lnTo>
                <a:lnTo>
                  <a:pt x="845185" y="0"/>
                </a:lnTo>
                <a:lnTo>
                  <a:pt x="1616075" y="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>
            <a:stCxn id="27" idx="2"/>
            <a:endCxn id="30" idx="0"/>
          </p:cNvCxnSpPr>
          <p:nvPr/>
        </p:nvCxnSpPr>
        <p:spPr>
          <a:xfrm>
            <a:off x="1650365" y="4195445"/>
            <a:ext cx="22860" cy="50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stCxn id="31" idx="2"/>
            <a:endCxn id="34" idx="0"/>
          </p:cNvCxnSpPr>
          <p:nvPr/>
        </p:nvCxnSpPr>
        <p:spPr>
          <a:xfrm flipH="1">
            <a:off x="3195320" y="4195445"/>
            <a:ext cx="6985" cy="5111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32" idx="2"/>
            <a:endCxn id="38" idx="0"/>
          </p:cNvCxnSpPr>
          <p:nvPr/>
        </p:nvCxnSpPr>
        <p:spPr>
          <a:xfrm>
            <a:off x="4542790" y="4195445"/>
            <a:ext cx="635" cy="5010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308735" y="5565775"/>
            <a:ext cx="6826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30" idx="2"/>
          </p:cNvCxnSpPr>
          <p:nvPr/>
        </p:nvCxnSpPr>
        <p:spPr>
          <a:xfrm>
            <a:off x="1673225" y="5064760"/>
            <a:ext cx="15875" cy="5772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31" idx="1"/>
            <a:endCxn id="21" idx="3"/>
          </p:cNvCxnSpPr>
          <p:nvPr/>
        </p:nvCxnSpPr>
        <p:spPr>
          <a:xfrm flipH="1">
            <a:off x="1991360" y="4011295"/>
            <a:ext cx="805180" cy="17386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任意多边形 49"/>
          <p:cNvSpPr/>
          <p:nvPr/>
        </p:nvSpPr>
        <p:spPr>
          <a:xfrm>
            <a:off x="1628140" y="5885180"/>
            <a:ext cx="6017260" cy="334010"/>
          </a:xfrm>
          <a:custGeom>
            <a:avLst/>
            <a:gdLst>
              <a:gd name="connisteX0" fmla="*/ 0 w 6017260"/>
              <a:gd name="connsiteY0" fmla="*/ 0 h 334010"/>
              <a:gd name="connisteX1" fmla="*/ 0 w 6017260"/>
              <a:gd name="connsiteY1" fmla="*/ 192405 h 334010"/>
              <a:gd name="connisteX2" fmla="*/ 6017260 w 6017260"/>
              <a:gd name="connsiteY2" fmla="*/ 334010 h 3340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6017260" h="334010">
                <a:moveTo>
                  <a:pt x="0" y="0"/>
                </a:moveTo>
                <a:lnTo>
                  <a:pt x="0" y="192405"/>
                </a:lnTo>
                <a:lnTo>
                  <a:pt x="6017260" y="33401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/>
        </p:nvSpPr>
        <p:spPr>
          <a:xfrm>
            <a:off x="2837815" y="5516880"/>
            <a:ext cx="721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cxnSp>
        <p:nvCxnSpPr>
          <p:cNvPr id="58" name="直接箭头连接符 57"/>
          <p:cNvCxnSpPr>
            <a:stCxn id="34" idx="2"/>
            <a:endCxn id="54" idx="0"/>
          </p:cNvCxnSpPr>
          <p:nvPr/>
        </p:nvCxnSpPr>
        <p:spPr>
          <a:xfrm>
            <a:off x="3195320" y="5074920"/>
            <a:ext cx="3810" cy="4419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32" idx="1"/>
            <a:endCxn id="54" idx="3"/>
          </p:cNvCxnSpPr>
          <p:nvPr/>
        </p:nvCxnSpPr>
        <p:spPr>
          <a:xfrm flipH="1">
            <a:off x="3559810" y="4011295"/>
            <a:ext cx="533400" cy="16897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任意多边形 61"/>
          <p:cNvSpPr/>
          <p:nvPr/>
        </p:nvSpPr>
        <p:spPr>
          <a:xfrm>
            <a:off x="3202940" y="5863590"/>
            <a:ext cx="4483735" cy="118110"/>
          </a:xfrm>
          <a:custGeom>
            <a:avLst/>
            <a:gdLst>
              <a:gd name="connisteX0" fmla="*/ 10795 w 4483735"/>
              <a:gd name="connsiteY0" fmla="*/ 0 h 118110"/>
              <a:gd name="connisteX1" fmla="*/ 0 w 4483735"/>
              <a:gd name="connsiteY1" fmla="*/ 118110 h 118110"/>
              <a:gd name="connisteX2" fmla="*/ 4483735 w 4483735"/>
              <a:gd name="connsiteY2" fmla="*/ 97155 h 11811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4483735" h="118110">
                <a:moveTo>
                  <a:pt x="10795" y="0"/>
                </a:moveTo>
                <a:lnTo>
                  <a:pt x="0" y="118110"/>
                </a:lnTo>
                <a:lnTo>
                  <a:pt x="4483735" y="97155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文本框 62"/>
          <p:cNvSpPr txBox="1"/>
          <p:nvPr/>
        </p:nvSpPr>
        <p:spPr>
          <a:xfrm>
            <a:off x="4176395" y="5332730"/>
            <a:ext cx="6927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异或</a:t>
            </a:r>
            <a:endParaRPr lang="zh-CN" altLang="en-US"/>
          </a:p>
        </p:txBody>
      </p:sp>
      <p:cxnSp>
        <p:nvCxnSpPr>
          <p:cNvPr id="64" name="直接箭头连接符 63"/>
          <p:cNvCxnSpPr>
            <a:stCxn id="38" idx="2"/>
            <a:endCxn id="63" idx="0"/>
          </p:cNvCxnSpPr>
          <p:nvPr/>
        </p:nvCxnSpPr>
        <p:spPr>
          <a:xfrm flipH="1">
            <a:off x="4523105" y="5064760"/>
            <a:ext cx="20320" cy="2679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5493385" y="3827145"/>
            <a:ext cx="4546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iv</a:t>
            </a:r>
            <a:endParaRPr lang="en-US" altLang="zh-CN"/>
          </a:p>
        </p:txBody>
      </p:sp>
      <p:cxnSp>
        <p:nvCxnSpPr>
          <p:cNvPr id="66" name="直接箭头连接符 65"/>
          <p:cNvCxnSpPr>
            <a:stCxn id="65" idx="1"/>
            <a:endCxn id="63" idx="3"/>
          </p:cNvCxnSpPr>
          <p:nvPr/>
        </p:nvCxnSpPr>
        <p:spPr>
          <a:xfrm flipH="1">
            <a:off x="4869180" y="4011295"/>
            <a:ext cx="624205" cy="15055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任意多边形 66"/>
          <p:cNvSpPr/>
          <p:nvPr/>
        </p:nvSpPr>
        <p:spPr>
          <a:xfrm>
            <a:off x="4525645" y="5648960"/>
            <a:ext cx="3161030" cy="171450"/>
          </a:xfrm>
          <a:custGeom>
            <a:avLst/>
            <a:gdLst>
              <a:gd name="connisteX0" fmla="*/ 0 w 3161030"/>
              <a:gd name="connsiteY0" fmla="*/ 0 h 171450"/>
              <a:gd name="connisteX1" fmla="*/ 0 w 3161030"/>
              <a:gd name="connsiteY1" fmla="*/ 171450 h 171450"/>
              <a:gd name="connisteX2" fmla="*/ 3161030 w 3161030"/>
              <a:gd name="connsiteY2" fmla="*/ 20955 h 17145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</a:cxnLst>
            <a:rect l="l" t="t" r="r" b="b"/>
            <a:pathLst>
              <a:path w="3161030" h="171450">
                <a:moveTo>
                  <a:pt x="0" y="0"/>
                </a:moveTo>
                <a:lnTo>
                  <a:pt x="0" y="171450"/>
                </a:lnTo>
                <a:lnTo>
                  <a:pt x="3161030" y="20955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44245" y="102870"/>
            <a:ext cx="9799320" cy="1041400"/>
          </a:xfrm>
        </p:spPr>
        <p:txBody>
          <a:bodyPr>
            <a:normAutofit fontScale="90000"/>
          </a:bodyPr>
          <a:p>
            <a:r>
              <a:rPr lang="zh-CN" altLang="en-US"/>
              <a:t>加密</a:t>
            </a:r>
            <a:r>
              <a:rPr lang="zh-CN" altLang="en-US"/>
              <a:t>演示</a:t>
            </a:r>
            <a:endParaRPr lang="zh-CN" altLang="en-US"/>
          </a:p>
        </p:txBody>
      </p:sp>
      <p:pic>
        <p:nvPicPr>
          <p:cNvPr id="6" name="图片 5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119630"/>
            <a:ext cx="12192000" cy="26181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6525" y="0"/>
            <a:ext cx="1191831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36525" y="4181475"/>
          <a:ext cx="264795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/>
                <a:gridCol w="648000"/>
                <a:gridCol w="648000"/>
                <a:gridCol w="648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H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!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418965" y="4220845"/>
            <a:ext cx="2660015" cy="22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rgbClr val="FF0000"/>
                </a:solidFill>
              </a:rPr>
              <a:t>AES192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552440" y="3061970"/>
            <a:ext cx="415290" cy="1085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935605" y="5104765"/>
            <a:ext cx="140398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8695" y="34594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明文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2850515" y="151701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密钥</a:t>
            </a:r>
            <a:endParaRPr lang="zh-CN" altLang="en-US" sz="3200"/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8713470" y="4220845"/>
          <a:ext cx="312864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660"/>
                <a:gridCol w="760730"/>
                <a:gridCol w="803275"/>
                <a:gridCol w="7289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71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94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24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8D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8E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76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4D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3F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56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D9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6E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D3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BD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1C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2C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右箭头 14"/>
          <p:cNvSpPr/>
          <p:nvPr/>
        </p:nvSpPr>
        <p:spPr>
          <a:xfrm>
            <a:off x="7148195" y="5152390"/>
            <a:ext cx="147891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756140" y="34594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密文</a:t>
            </a:r>
            <a:endParaRPr lang="zh-CN" altLang="en-US" sz="3200"/>
          </a:p>
        </p:txBody>
      </p:sp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3914775" y="650875"/>
          <a:ext cx="3888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/>
                <a:gridCol w="648000"/>
                <a:gridCol w="648000"/>
                <a:gridCol w="648335"/>
                <a:gridCol w="647665"/>
                <a:gridCol w="648000"/>
              </a:tblGrid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P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008620" y="127127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AES192</a:t>
            </a:r>
            <a:r>
              <a:rPr lang="zh-CN" altLang="en-US" sz="3200">
                <a:solidFill>
                  <a:srgbClr val="FF0000"/>
                </a:solidFill>
              </a:rPr>
              <a:t>的密钥长度固定</a:t>
            </a:r>
            <a:r>
              <a:rPr lang="en-US" altLang="zh-CN" sz="3200">
                <a:solidFill>
                  <a:srgbClr val="FF0000"/>
                </a:solidFill>
              </a:rPr>
              <a:t>24</a:t>
            </a:r>
            <a:r>
              <a:rPr lang="zh-CN" altLang="en-US" sz="3200">
                <a:solidFill>
                  <a:srgbClr val="FF0000"/>
                </a:solidFill>
              </a:rPr>
              <a:t>字节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9695" y="2033270"/>
            <a:ext cx="11991975" cy="2790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5385"/>
            <a:ext cx="12192000" cy="450659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60780"/>
            <a:ext cx="12192000" cy="45358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4270"/>
            <a:ext cx="12192000" cy="45688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85545"/>
            <a:ext cx="12192000" cy="4486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58240"/>
            <a:ext cx="12192000" cy="45415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23315"/>
            <a:ext cx="12192000" cy="461137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0460"/>
            <a:ext cx="12192000" cy="4577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76020"/>
            <a:ext cx="12192000" cy="450532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141730"/>
            <a:ext cx="12192000" cy="457454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36525" y="4181475"/>
          <a:ext cx="264795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/>
                <a:gridCol w="648000"/>
                <a:gridCol w="648000"/>
                <a:gridCol w="648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H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l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!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9" name="矩形 8"/>
          <p:cNvSpPr/>
          <p:nvPr/>
        </p:nvSpPr>
        <p:spPr>
          <a:xfrm>
            <a:off x="4418965" y="4220845"/>
            <a:ext cx="2660015" cy="22771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3200">
                <a:solidFill>
                  <a:srgbClr val="FF0000"/>
                </a:solidFill>
              </a:rPr>
              <a:t>AES256</a:t>
            </a:r>
            <a:endParaRPr lang="en-US" altLang="zh-CN" sz="3200">
              <a:solidFill>
                <a:srgbClr val="FF0000"/>
              </a:solidFill>
            </a:endParaRPr>
          </a:p>
        </p:txBody>
      </p:sp>
      <p:sp>
        <p:nvSpPr>
          <p:cNvPr id="10" name="下箭头 9"/>
          <p:cNvSpPr/>
          <p:nvPr/>
        </p:nvSpPr>
        <p:spPr>
          <a:xfrm>
            <a:off x="5552440" y="3061970"/>
            <a:ext cx="415290" cy="108521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2935605" y="5104765"/>
            <a:ext cx="140398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988695" y="34594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明文</a:t>
            </a:r>
            <a:endParaRPr lang="zh-CN" altLang="en-US" sz="3200"/>
          </a:p>
        </p:txBody>
      </p:sp>
      <p:sp>
        <p:nvSpPr>
          <p:cNvPr id="13" name="文本框 12"/>
          <p:cNvSpPr txBox="1"/>
          <p:nvPr/>
        </p:nvSpPr>
        <p:spPr>
          <a:xfrm>
            <a:off x="2075815" y="1474470"/>
            <a:ext cx="111315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密钥</a:t>
            </a:r>
            <a:endParaRPr lang="zh-CN" altLang="en-US" sz="3200"/>
          </a:p>
        </p:txBody>
      </p:sp>
      <p:graphicFrame>
        <p:nvGraphicFramePr>
          <p:cNvPr id="14" name="表格 13"/>
          <p:cNvGraphicFramePr/>
          <p:nvPr>
            <p:custDataLst>
              <p:tags r:id="rId2"/>
            </p:custDataLst>
          </p:nvPr>
        </p:nvGraphicFramePr>
        <p:xfrm>
          <a:off x="8713470" y="4220845"/>
          <a:ext cx="3128645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35660"/>
                <a:gridCol w="760730"/>
                <a:gridCol w="803275"/>
                <a:gridCol w="72898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43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66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4C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CB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E5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F1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15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6C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70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06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F7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F7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9A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55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EE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5" name="右箭头 14"/>
          <p:cNvSpPr/>
          <p:nvPr/>
        </p:nvSpPr>
        <p:spPr>
          <a:xfrm>
            <a:off x="7148195" y="5152390"/>
            <a:ext cx="1478915" cy="5213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9756140" y="345948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密文</a:t>
            </a:r>
            <a:endParaRPr lang="zh-CN" altLang="en-US" sz="3200"/>
          </a:p>
        </p:txBody>
      </p:sp>
      <p:graphicFrame>
        <p:nvGraphicFramePr>
          <p:cNvPr id="17" name="表格 16"/>
          <p:cNvGraphicFramePr/>
          <p:nvPr>
            <p:custDataLst>
              <p:tags r:id="rId3"/>
            </p:custDataLst>
          </p:nvPr>
        </p:nvGraphicFramePr>
        <p:xfrm>
          <a:off x="3076575" y="671830"/>
          <a:ext cx="5184000" cy="2316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48000"/>
                <a:gridCol w="648000"/>
                <a:gridCol w="648000"/>
                <a:gridCol w="648000"/>
                <a:gridCol w="648000"/>
                <a:gridCol w="648000"/>
                <a:gridCol w="647700"/>
                <a:gridCol w="648300"/>
              </a:tblGrid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P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w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a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o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5791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r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s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d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3200"/>
                        <a:t>30</a:t>
                      </a:r>
                      <a:endParaRPr lang="en-US" altLang="zh-CN" sz="32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8359775" y="1228090"/>
            <a:ext cx="4064000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>
                <a:solidFill>
                  <a:srgbClr val="FF0000"/>
                </a:solidFill>
              </a:rPr>
              <a:t>AES256</a:t>
            </a:r>
            <a:r>
              <a:rPr lang="zh-CN" altLang="en-US" sz="3200">
                <a:solidFill>
                  <a:srgbClr val="FF0000"/>
                </a:solidFill>
              </a:rPr>
              <a:t>的密钥长度固定</a:t>
            </a:r>
            <a:r>
              <a:rPr lang="en-US" altLang="zh-CN" sz="3200">
                <a:solidFill>
                  <a:srgbClr val="FF0000"/>
                </a:solidFill>
              </a:rPr>
              <a:t>32</a:t>
            </a:r>
            <a:r>
              <a:rPr lang="zh-CN" altLang="en-US" sz="3200">
                <a:solidFill>
                  <a:srgbClr val="FF0000"/>
                </a:solidFill>
              </a:rPr>
              <a:t>字节</a:t>
            </a:r>
            <a:endParaRPr lang="zh-CN" altLang="en-US" sz="3200">
              <a:solidFill>
                <a:srgbClr val="FF0000"/>
              </a:solidFill>
            </a:endParaRPr>
          </a:p>
        </p:txBody>
      </p:sp>
    </p:spTree>
    <p:custDataLst>
      <p:tags r:id="rId4"/>
    </p:custData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568960"/>
            <a:ext cx="12192000" cy="572008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11885" y="121920"/>
            <a:ext cx="9799320" cy="1096010"/>
          </a:xfrm>
        </p:spPr>
        <p:txBody>
          <a:bodyPr/>
          <a:p>
            <a:r>
              <a:rPr lang="zh-CN" altLang="en-US"/>
              <a:t>解密</a:t>
            </a:r>
            <a:r>
              <a:rPr lang="zh-CN" altLang="en-US"/>
              <a:t>演示</a:t>
            </a:r>
            <a:endParaRPr lang="zh-CN" altLang="en-US"/>
          </a:p>
        </p:txBody>
      </p:sp>
      <p:pic>
        <p:nvPicPr>
          <p:cNvPr id="4" name="图片 3" descr="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14245" y="2023745"/>
            <a:ext cx="7762875" cy="2809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b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9235" y="0"/>
            <a:ext cx="11732895" cy="6858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2010410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18435"/>
            <a:ext cx="12192000" cy="1701800"/>
          </a:xfrm>
          <a:prstGeom prst="rect">
            <a:avLst/>
          </a:prstGeom>
        </p:spPr>
      </p:pic>
      <p:pic>
        <p:nvPicPr>
          <p:cNvPr id="6" name="图片 5" descr="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28895"/>
            <a:ext cx="12192000" cy="1729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697990"/>
          </a:xfrm>
          <a:prstGeom prst="rect">
            <a:avLst/>
          </a:prstGeom>
        </p:spPr>
      </p:pic>
      <p:pic>
        <p:nvPicPr>
          <p:cNvPr id="6" name="图片 5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81910"/>
            <a:ext cx="12192000" cy="1694180"/>
          </a:xfrm>
          <a:prstGeom prst="rect">
            <a:avLst/>
          </a:prstGeom>
        </p:spPr>
      </p:pic>
      <p:pic>
        <p:nvPicPr>
          <p:cNvPr id="7" name="图片 6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60010"/>
            <a:ext cx="12192000" cy="17145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5" name="图片 4" descr="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2000" cy="1711960"/>
          </a:xfrm>
          <a:prstGeom prst="rect">
            <a:avLst/>
          </a:prstGeom>
        </p:spPr>
      </p:pic>
      <p:pic>
        <p:nvPicPr>
          <p:cNvPr id="6" name="图片 5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9210"/>
            <a:ext cx="12192000" cy="1719580"/>
          </a:xfrm>
          <a:prstGeom prst="rect">
            <a:avLst/>
          </a:prstGeom>
        </p:spPr>
      </p:pic>
      <p:pic>
        <p:nvPicPr>
          <p:cNvPr id="7" name="图片 6" descr="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146040"/>
            <a:ext cx="12192000" cy="171323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31520"/>
            <a:ext cx="12192000" cy="1747520"/>
          </a:xfrm>
          <a:prstGeom prst="rect">
            <a:avLst/>
          </a:prstGeom>
        </p:spPr>
      </p:pic>
      <p:pic>
        <p:nvPicPr>
          <p:cNvPr id="5" name="图片 4" descr="c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8555" y="3267710"/>
            <a:ext cx="9915525" cy="23336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297180"/>
            <a:ext cx="9799320" cy="422910"/>
          </a:xfrm>
        </p:spPr>
        <p:txBody>
          <a:bodyPr>
            <a:normAutofit fontScale="90000"/>
          </a:bodyPr>
          <a:p>
            <a:r>
              <a:rPr lang="zh-CN" altLang="en-US" sz="2665"/>
              <a:t>填充模式</a:t>
            </a:r>
            <a:endParaRPr lang="zh-CN" altLang="en-US" sz="2665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2976245" y="775970"/>
          <a:ext cx="8533765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70815" y="720090"/>
            <a:ext cx="29114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原始明文</a:t>
            </a:r>
            <a:r>
              <a:rPr lang="en-US" altLang="zh-CN" sz="2400"/>
              <a:t>(12</a:t>
            </a:r>
            <a:r>
              <a:rPr lang="zh-CN" altLang="en-US" sz="2400"/>
              <a:t>个字节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170815" y="1272540"/>
            <a:ext cx="94811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NONE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不允许明文长度不是</a:t>
            </a:r>
            <a:r>
              <a:rPr lang="en-US" altLang="zh-CN" sz="2400">
                <a:sym typeface="+mn-ea"/>
              </a:rPr>
              <a:t>16</a:t>
            </a:r>
            <a:r>
              <a:rPr lang="zh-CN" altLang="en-US" sz="2400">
                <a:sym typeface="+mn-ea"/>
              </a:rPr>
              <a:t>个字节的倍数</a:t>
            </a:r>
            <a:endParaRPr lang="zh-CN" altLang="en-US" sz="2400"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9070" y="1772285"/>
            <a:ext cx="98977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PKCS7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缺多少个字节就补多少个字节数量</a:t>
            </a:r>
            <a:endParaRPr lang="zh-CN" altLang="en-US" sz="2400">
              <a:sym typeface="+mn-ea"/>
            </a:endParaRPr>
          </a:p>
        </p:txBody>
      </p:sp>
      <p:graphicFrame>
        <p:nvGraphicFramePr>
          <p:cNvPr id="9" name="表格 8"/>
          <p:cNvGraphicFramePr/>
          <p:nvPr/>
        </p:nvGraphicFramePr>
        <p:xfrm>
          <a:off x="2976245" y="2270760"/>
          <a:ext cx="9216000" cy="481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4819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170815" y="2730500"/>
            <a:ext cx="81057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ZERO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缺多少个字节就补多少个字节的</a:t>
            </a:r>
            <a:r>
              <a:rPr lang="en-US" altLang="zh-CN" sz="2400">
                <a:sym typeface="+mn-ea"/>
              </a:rPr>
              <a:t>0</a:t>
            </a:r>
            <a:endParaRPr lang="en-US" altLang="zh-CN" sz="2400">
              <a:sym typeface="+mn-ea"/>
            </a:endParaRPr>
          </a:p>
        </p:txBody>
      </p:sp>
      <p:graphicFrame>
        <p:nvGraphicFramePr>
          <p:cNvPr id="11" name="表格 10"/>
          <p:cNvGraphicFramePr/>
          <p:nvPr/>
        </p:nvGraphicFramePr>
        <p:xfrm>
          <a:off x="2976245" y="3190875"/>
          <a:ext cx="921600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230505" y="3666490"/>
            <a:ext cx="108019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ANSI923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最后一个字节填充缺少的数量</a:t>
            </a:r>
            <a:r>
              <a:rPr lang="en-US" altLang="zh-CN" sz="2400">
                <a:sym typeface="+mn-ea"/>
              </a:rPr>
              <a:t>, </a:t>
            </a:r>
            <a:r>
              <a:rPr lang="zh-CN" altLang="en-US" sz="2400">
                <a:sym typeface="+mn-ea"/>
              </a:rPr>
              <a:t>其他字节填充</a:t>
            </a:r>
            <a:r>
              <a:rPr lang="en-US" altLang="zh-CN" sz="2400">
                <a:sym typeface="+mn-ea"/>
              </a:rPr>
              <a:t>0</a:t>
            </a:r>
            <a:endParaRPr lang="en-US" altLang="zh-CN" sz="2400">
              <a:sym typeface="+mn-ea"/>
            </a:endParaRPr>
          </a:p>
        </p:txBody>
      </p:sp>
      <p:graphicFrame>
        <p:nvGraphicFramePr>
          <p:cNvPr id="13" name="表格 12"/>
          <p:cNvGraphicFramePr/>
          <p:nvPr/>
        </p:nvGraphicFramePr>
        <p:xfrm>
          <a:off x="2976245" y="4086225"/>
          <a:ext cx="9216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230505" y="4745355"/>
            <a:ext cx="94214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ISO7816_4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填充的第一个字节为十六进制的</a:t>
            </a:r>
            <a:r>
              <a:rPr lang="en-US" altLang="zh-CN" sz="2400">
                <a:sym typeface="+mn-ea"/>
              </a:rPr>
              <a:t>0x80, </a:t>
            </a:r>
            <a:r>
              <a:rPr lang="zh-CN" altLang="en-US" sz="2400">
                <a:sym typeface="+mn-ea"/>
              </a:rPr>
              <a:t>其他字节填充</a:t>
            </a:r>
            <a:r>
              <a:rPr lang="en-US" altLang="zh-CN" sz="2400">
                <a:sym typeface="+mn-ea"/>
              </a:rPr>
              <a:t>0</a:t>
            </a:r>
            <a:endParaRPr lang="en-US" altLang="zh-CN" sz="2400">
              <a:sym typeface="+mn-ea"/>
            </a:endParaRPr>
          </a:p>
        </p:txBody>
      </p:sp>
      <p:graphicFrame>
        <p:nvGraphicFramePr>
          <p:cNvPr id="15" name="表格 14"/>
          <p:cNvGraphicFramePr/>
          <p:nvPr/>
        </p:nvGraphicFramePr>
        <p:xfrm>
          <a:off x="2976245" y="5201285"/>
          <a:ext cx="9216000" cy="381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5945"/>
                <a:gridCol w="576055"/>
                <a:gridCol w="576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80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00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307340" y="5758180"/>
            <a:ext cx="92075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  <a:sym typeface="+mn-ea"/>
              </a:rPr>
              <a:t>ISO10126</a:t>
            </a:r>
            <a:r>
              <a:rPr lang="en-US" altLang="zh-CN" sz="2400">
                <a:sym typeface="+mn-ea"/>
              </a:rPr>
              <a:t>: </a:t>
            </a:r>
            <a:r>
              <a:rPr lang="zh-CN" altLang="en-US" sz="2400">
                <a:sym typeface="+mn-ea"/>
              </a:rPr>
              <a:t>最后一个字节填充缺少的数量</a:t>
            </a:r>
            <a:r>
              <a:rPr lang="en-US" altLang="zh-CN" sz="2400">
                <a:sym typeface="+mn-ea"/>
              </a:rPr>
              <a:t>, </a:t>
            </a:r>
            <a:r>
              <a:rPr lang="zh-CN" altLang="en-US" sz="2400">
                <a:sym typeface="+mn-ea"/>
              </a:rPr>
              <a:t>其他字节填充随机数</a:t>
            </a:r>
            <a:endParaRPr lang="zh-CN" altLang="en-US" sz="2400"/>
          </a:p>
        </p:txBody>
      </p:sp>
      <p:graphicFrame>
        <p:nvGraphicFramePr>
          <p:cNvPr id="17" name="表格 16"/>
          <p:cNvGraphicFramePr/>
          <p:nvPr/>
        </p:nvGraphicFramePr>
        <p:xfrm>
          <a:off x="1373505" y="6318250"/>
          <a:ext cx="11207750" cy="457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1104900"/>
                <a:gridCol w="1113155"/>
                <a:gridCol w="1112520"/>
                <a:gridCol w="576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随机数</a:t>
                      </a:r>
                      <a:endParaRPr lang="zh-CN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随机数</a:t>
                      </a:r>
                      <a:endParaRPr lang="zh-CN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None/>
                      </a:pPr>
                      <a:r>
                        <a:rPr lang="zh-CN" altLang="en-US" sz="2400">
                          <a:solidFill>
                            <a:srgbClr val="FF0000"/>
                          </a:solidFill>
                        </a:rPr>
                        <a:t>随机数</a:t>
                      </a:r>
                      <a:endParaRPr lang="zh-CN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04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8880" y="321945"/>
            <a:ext cx="9799320" cy="1190625"/>
          </a:xfrm>
        </p:spPr>
        <p:txBody>
          <a:bodyPr/>
          <a:p>
            <a:r>
              <a:rPr lang="zh-CN" altLang="en-US"/>
              <a:t>填充模式注意</a:t>
            </a:r>
            <a:r>
              <a:rPr lang="zh-CN" altLang="en-US"/>
              <a:t>事项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47670" y="1609045"/>
            <a:ext cx="9799200" cy="1472400"/>
          </a:xfrm>
        </p:spPr>
        <p:txBody>
          <a:bodyPr>
            <a:normAutofit lnSpcReduction="10000"/>
          </a:bodyPr>
          <a:p>
            <a:r>
              <a:rPr lang="zh-CN" altLang="en-US">
                <a:solidFill>
                  <a:srgbClr val="FF0000"/>
                </a:solidFill>
              </a:rPr>
              <a:t>除了</a:t>
            </a:r>
            <a:r>
              <a:rPr lang="en-US" altLang="zh-CN">
                <a:solidFill>
                  <a:srgbClr val="FF0000"/>
                </a:solidFill>
              </a:rPr>
              <a:t>NONE</a:t>
            </a:r>
            <a:r>
              <a:rPr lang="zh-CN" altLang="en-US">
                <a:solidFill>
                  <a:srgbClr val="FF0000"/>
                </a:solidFill>
              </a:rPr>
              <a:t>填充模式以外的任何填充模式下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就算原始明文长度已经是</a:t>
            </a:r>
            <a:r>
              <a:rPr lang="en-US" altLang="zh-CN">
                <a:solidFill>
                  <a:srgbClr val="FF0000"/>
                </a:solidFill>
              </a:rPr>
              <a:t>16</a:t>
            </a:r>
            <a:r>
              <a:rPr lang="zh-CN" altLang="en-US">
                <a:solidFill>
                  <a:srgbClr val="FF0000"/>
                </a:solidFill>
              </a:rPr>
              <a:t>个字节的倍数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也一定要进行填充</a:t>
            </a:r>
            <a:endParaRPr lang="zh-CN" altLang="en-US">
              <a:solidFill>
                <a:srgbClr val="FF0000"/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1946910" y="3195955"/>
          <a:ext cx="9216000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</a:tblGrid>
              <a:tr h="4572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0D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0E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0F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1D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1E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1F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20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40690" y="3251200"/>
            <a:ext cx="1395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原始明文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538480" y="575183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填充后</a:t>
            </a:r>
            <a:r>
              <a:rPr lang="en-US" altLang="zh-CN"/>
              <a:t>:</a:t>
            </a:r>
            <a:endParaRPr lang="en-US" altLang="zh-CN"/>
          </a:p>
        </p:txBody>
      </p:sp>
      <p:sp>
        <p:nvSpPr>
          <p:cNvPr id="9" name="下箭头 8"/>
          <p:cNvSpPr/>
          <p:nvPr/>
        </p:nvSpPr>
        <p:spPr>
          <a:xfrm>
            <a:off x="3762375" y="4153535"/>
            <a:ext cx="4666615" cy="10026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PKCS7</a:t>
            </a:r>
            <a:r>
              <a:rPr lang="zh-CN" altLang="en-US"/>
              <a:t>填充</a:t>
            </a:r>
            <a:r>
              <a:rPr lang="zh-CN" altLang="en-US"/>
              <a:t>模式</a:t>
            </a:r>
            <a:endParaRPr lang="zh-CN" altLang="en-US"/>
          </a:p>
        </p:txBody>
      </p:sp>
      <p:graphicFrame>
        <p:nvGraphicFramePr>
          <p:cNvPr id="6" name="表格 5"/>
          <p:cNvGraphicFramePr/>
          <p:nvPr>
            <p:custDataLst>
              <p:tags r:id="rId2"/>
            </p:custDataLst>
          </p:nvPr>
        </p:nvGraphicFramePr>
        <p:xfrm>
          <a:off x="1836420" y="5358130"/>
          <a:ext cx="9216000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6000"/>
                <a:gridCol w="575945"/>
                <a:gridCol w="576055"/>
                <a:gridCol w="576000"/>
                <a:gridCol w="576000"/>
                <a:gridCol w="576000"/>
                <a:gridCol w="57600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0D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0E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0F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11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12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13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14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15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16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17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18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19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1A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1B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1C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1D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1E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1F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20</a:t>
                      </a:r>
                      <a:endParaRPr lang="en-US" altLang="zh-CN" sz="2400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2400"/>
                        <a:t>10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70815"/>
            <a:ext cx="9799320" cy="1040130"/>
          </a:xfrm>
        </p:spPr>
        <p:txBody>
          <a:bodyPr>
            <a:normAutofit fontScale="90000"/>
          </a:bodyPr>
          <a:p>
            <a:r>
              <a:rPr lang="zh-CN" altLang="en-US"/>
              <a:t>加密执行</a:t>
            </a:r>
            <a:r>
              <a:rPr lang="zh-CN" altLang="en-US"/>
              <a:t>流程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44170" y="1461770"/>
            <a:ext cx="36576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假设输入</a:t>
            </a:r>
            <a:r>
              <a:rPr lang="en-US" altLang="zh-CN" sz="2400"/>
              <a:t>58</a:t>
            </a:r>
            <a:r>
              <a:rPr lang="zh-CN" altLang="en-US" sz="2400"/>
              <a:t>个字节的明文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987415" y="1441450"/>
            <a:ext cx="60388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输入</a:t>
            </a:r>
            <a:r>
              <a:rPr lang="en-US" altLang="zh-CN" sz="2400"/>
              <a:t>16</a:t>
            </a:r>
            <a:r>
              <a:rPr lang="zh-CN" altLang="en-US" sz="2400"/>
              <a:t>字节或者</a:t>
            </a:r>
            <a:r>
              <a:rPr lang="en-US" altLang="zh-CN" sz="2400"/>
              <a:t>24</a:t>
            </a:r>
            <a:r>
              <a:rPr lang="zh-CN" altLang="en-US" sz="2400"/>
              <a:t>字节或者</a:t>
            </a:r>
            <a:r>
              <a:rPr lang="en-US" altLang="zh-CN" sz="2400"/>
              <a:t>32</a:t>
            </a:r>
            <a:r>
              <a:rPr lang="zh-CN" altLang="en-US" sz="2400"/>
              <a:t>字节的密钥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344170" y="2355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填充到</a:t>
            </a:r>
            <a:r>
              <a:rPr lang="en-US" altLang="zh-CN" sz="2400">
                <a:sym typeface="+mn-ea"/>
              </a:rPr>
              <a:t>16</a:t>
            </a:r>
            <a:r>
              <a:rPr lang="zh-CN" altLang="en-US" sz="2400">
                <a:sym typeface="+mn-ea"/>
              </a:rPr>
              <a:t>字节的倍数</a:t>
            </a:r>
            <a:r>
              <a:rPr lang="en-US" altLang="zh-CN" sz="2400"/>
              <a:t>(</a:t>
            </a:r>
            <a:r>
              <a:rPr lang="en-US" altLang="zh-CN" sz="2400">
                <a:sym typeface="+mn-ea"/>
              </a:rPr>
              <a:t>64</a:t>
            </a:r>
            <a:r>
              <a:rPr lang="zh-CN" altLang="en-US" sz="2400">
                <a:sym typeface="+mn-ea"/>
              </a:rPr>
              <a:t>字节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7" name="文本框 6"/>
          <p:cNvSpPr txBox="1"/>
          <p:nvPr/>
        </p:nvSpPr>
        <p:spPr>
          <a:xfrm>
            <a:off x="6974840" y="235585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对密钥进行扩展</a:t>
            </a:r>
            <a:r>
              <a:rPr lang="en-US" altLang="zh-CN" sz="2400"/>
              <a:t>(</a:t>
            </a:r>
            <a:r>
              <a:rPr lang="zh-CN" altLang="en-US" sz="2400"/>
              <a:t>生成轮密钥</a:t>
            </a:r>
            <a:r>
              <a:rPr lang="en-US" altLang="zh-CN" sz="2400"/>
              <a:t>)</a:t>
            </a:r>
            <a:endParaRPr lang="en-US" altLang="zh-CN" sz="2400"/>
          </a:p>
        </p:txBody>
      </p:sp>
      <p:sp>
        <p:nvSpPr>
          <p:cNvPr id="16" name="矩形 15"/>
          <p:cNvSpPr/>
          <p:nvPr/>
        </p:nvSpPr>
        <p:spPr>
          <a:xfrm>
            <a:off x="344170" y="4010660"/>
            <a:ext cx="2436495" cy="28028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420370" y="324993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以</a:t>
            </a:r>
            <a:r>
              <a:rPr lang="en-US" altLang="zh-CN" sz="2400"/>
              <a:t>16</a:t>
            </a:r>
            <a:r>
              <a:rPr lang="zh-CN" altLang="en-US" sz="2400"/>
              <a:t>个字节进行分组</a:t>
            </a:r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377190" y="4068445"/>
            <a:ext cx="238188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明文</a:t>
            </a:r>
            <a:r>
              <a:rPr lang="en-US" altLang="zh-CN" sz="2400"/>
              <a:t>1(16</a:t>
            </a:r>
            <a:r>
              <a:rPr lang="zh-CN" altLang="en-US" sz="2400"/>
              <a:t>个字节</a:t>
            </a:r>
            <a:r>
              <a:rPr lang="en-US" altLang="zh-CN" sz="2400"/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/>
              <a:t>2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/>
              <a:t>3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>
              <a:sym typeface="+mn-ea"/>
            </a:endParaRPr>
          </a:p>
          <a:p>
            <a:endParaRPr lang="en-US" altLang="zh-CN" sz="2400"/>
          </a:p>
          <a:p>
            <a:r>
              <a:rPr lang="zh-CN" altLang="en-US" sz="2400">
                <a:sym typeface="+mn-ea"/>
              </a:rPr>
              <a:t>明文</a:t>
            </a:r>
            <a:r>
              <a:rPr lang="en-US" altLang="zh-CN" sz="2400"/>
              <a:t>4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</p:txBody>
      </p:sp>
      <p:sp>
        <p:nvSpPr>
          <p:cNvPr id="17" name="矩形 16"/>
          <p:cNvSpPr/>
          <p:nvPr/>
        </p:nvSpPr>
        <p:spPr>
          <a:xfrm>
            <a:off x="6423025" y="3996690"/>
            <a:ext cx="2759710" cy="27920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645275" y="3996690"/>
            <a:ext cx="258191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密文</a:t>
            </a:r>
            <a:r>
              <a:rPr lang="en-US" altLang="zh-CN" sz="2400"/>
              <a:t>1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密文</a:t>
            </a:r>
            <a:r>
              <a:rPr lang="en-US" altLang="zh-CN" sz="2400"/>
              <a:t>2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密文</a:t>
            </a:r>
            <a:r>
              <a:rPr lang="en-US" altLang="zh-CN" sz="2400"/>
              <a:t>3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  <a:p>
            <a:endParaRPr lang="en-US" altLang="zh-CN" sz="2400"/>
          </a:p>
          <a:p>
            <a:r>
              <a:rPr lang="zh-CN" altLang="en-US" sz="2400"/>
              <a:t>密文</a:t>
            </a:r>
            <a:r>
              <a:rPr lang="en-US" altLang="zh-CN" sz="2400"/>
              <a:t>4</a:t>
            </a:r>
            <a:r>
              <a:rPr lang="en-US" altLang="zh-CN" sz="2400">
                <a:sym typeface="+mn-ea"/>
              </a:rPr>
              <a:t>(16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en-US" altLang="zh-CN" sz="2400"/>
          </a:p>
        </p:txBody>
      </p:sp>
      <p:sp>
        <p:nvSpPr>
          <p:cNvPr id="12" name="文本框 11"/>
          <p:cNvSpPr txBox="1"/>
          <p:nvPr/>
        </p:nvSpPr>
        <p:spPr>
          <a:xfrm>
            <a:off x="9427210" y="5203825"/>
            <a:ext cx="93789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合并</a:t>
            </a:r>
            <a:endParaRPr lang="zh-CN" altLang="en-US" sz="2400"/>
          </a:p>
        </p:txBody>
      </p:sp>
      <p:sp>
        <p:nvSpPr>
          <p:cNvPr id="13" name="文本框 12"/>
          <p:cNvSpPr txBox="1"/>
          <p:nvPr/>
        </p:nvSpPr>
        <p:spPr>
          <a:xfrm>
            <a:off x="10467340" y="5008880"/>
            <a:ext cx="19526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/>
              <a:t>最终密文</a:t>
            </a:r>
            <a:endParaRPr lang="zh-CN" altLang="en-US" sz="2400"/>
          </a:p>
          <a:p>
            <a:r>
              <a:rPr lang="en-US" altLang="zh-CN" sz="2400">
                <a:sym typeface="+mn-ea"/>
              </a:rPr>
              <a:t>(64</a:t>
            </a:r>
            <a:r>
              <a:rPr lang="zh-CN" altLang="en-US" sz="2400">
                <a:sym typeface="+mn-ea"/>
              </a:rPr>
              <a:t>个字节</a:t>
            </a:r>
            <a:r>
              <a:rPr lang="en-US" altLang="zh-CN" sz="2400">
                <a:sym typeface="+mn-ea"/>
              </a:rPr>
              <a:t>)</a:t>
            </a:r>
            <a:endParaRPr lang="zh-CN" altLang="en-US" sz="2400"/>
          </a:p>
        </p:txBody>
      </p:sp>
      <p:cxnSp>
        <p:nvCxnSpPr>
          <p:cNvPr id="18" name="直接箭头连接符 17"/>
          <p:cNvCxnSpPr/>
          <p:nvPr/>
        </p:nvCxnSpPr>
        <p:spPr>
          <a:xfrm>
            <a:off x="1918335" y="1972945"/>
            <a:ext cx="0" cy="3778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>
            <a:off x="1875155" y="2760345"/>
            <a:ext cx="64770" cy="516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1551940" y="3665855"/>
            <a:ext cx="42545" cy="269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8515350" y="1918970"/>
            <a:ext cx="64770" cy="4425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0175875" y="5433695"/>
            <a:ext cx="29083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>
            <a:off x="9092565" y="5434330"/>
            <a:ext cx="33464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3836670" y="4775835"/>
            <a:ext cx="1671320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4001770" y="4850765"/>
            <a:ext cx="151828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rgbClr val="FF0000"/>
                </a:solidFill>
              </a:rPr>
              <a:t>加密器</a:t>
            </a:r>
            <a:endParaRPr lang="zh-CN" altLang="en-US" sz="3200">
              <a:solidFill>
                <a:srgbClr val="FF0000"/>
              </a:solidFill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2715895" y="4312285"/>
            <a:ext cx="1056640" cy="797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2737485" y="5034915"/>
            <a:ext cx="1024255" cy="2260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2834640" y="5347335"/>
            <a:ext cx="927100" cy="5067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 flipV="1">
            <a:off x="2759075" y="5509260"/>
            <a:ext cx="948690" cy="9912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箭头连接符 50"/>
          <p:cNvCxnSpPr/>
          <p:nvPr/>
        </p:nvCxnSpPr>
        <p:spPr>
          <a:xfrm flipV="1">
            <a:off x="5615940" y="4269105"/>
            <a:ext cx="721995" cy="733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647690" y="4980940"/>
            <a:ext cx="733425" cy="2044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5626735" y="5401310"/>
            <a:ext cx="689610" cy="301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5615940" y="5551805"/>
            <a:ext cx="743585" cy="798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4806950" y="2867660"/>
            <a:ext cx="2252980" cy="17570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" name="矩形 17"/>
          <p:cNvSpPr/>
          <p:nvPr/>
        </p:nvSpPr>
        <p:spPr>
          <a:xfrm>
            <a:off x="10655935" y="5822315"/>
            <a:ext cx="1293495" cy="808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4828540" y="1774190"/>
            <a:ext cx="4682490" cy="39452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231140" y="3207385"/>
            <a:ext cx="2981325" cy="787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230755" y="1579880"/>
            <a:ext cx="1649095" cy="7651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7225" y="1590675"/>
            <a:ext cx="1207135" cy="6788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96340" y="160020"/>
            <a:ext cx="9799320" cy="1029335"/>
          </a:xfrm>
        </p:spPr>
        <p:txBody>
          <a:bodyPr>
            <a:normAutofit fontScale="90000"/>
          </a:bodyPr>
          <a:p>
            <a:r>
              <a:rPr lang="zh-CN" altLang="en-US"/>
              <a:t>加密器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21360" y="1633855"/>
            <a:ext cx="107759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明文</a:t>
            </a:r>
            <a:endParaRPr lang="zh-CN" altLang="en-US" sz="3200"/>
          </a:p>
        </p:txBody>
      </p:sp>
      <p:sp>
        <p:nvSpPr>
          <p:cNvPr id="5" name="文本框 4"/>
          <p:cNvSpPr txBox="1"/>
          <p:nvPr/>
        </p:nvSpPr>
        <p:spPr>
          <a:xfrm>
            <a:off x="2284095" y="1633855"/>
            <a:ext cx="16897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轮密钥</a:t>
            </a:r>
            <a:endParaRPr lang="zh-CN" altLang="en-US" sz="3200"/>
          </a:p>
        </p:txBody>
      </p:sp>
      <p:sp>
        <p:nvSpPr>
          <p:cNvPr id="6" name="文本框 5"/>
          <p:cNvSpPr txBox="1"/>
          <p:nvPr/>
        </p:nvSpPr>
        <p:spPr>
          <a:xfrm>
            <a:off x="156210" y="3314700"/>
            <a:ext cx="32766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轮密钥加</a:t>
            </a:r>
            <a:r>
              <a:rPr lang="en-US" altLang="zh-CN" sz="3200"/>
              <a:t>(</a:t>
            </a:r>
            <a:r>
              <a:rPr lang="zh-CN" altLang="en-US" sz="3200"/>
              <a:t>第</a:t>
            </a:r>
            <a:r>
              <a:rPr lang="en-US" altLang="zh-CN" sz="3200"/>
              <a:t>0</a:t>
            </a:r>
            <a:r>
              <a:rPr lang="zh-CN" altLang="en-US" sz="3200"/>
              <a:t>轮</a:t>
            </a:r>
            <a:r>
              <a:rPr lang="en-US" altLang="zh-CN" sz="3200"/>
              <a:t>)</a:t>
            </a:r>
            <a:endParaRPr lang="en-US" altLang="zh-CN" sz="3200"/>
          </a:p>
        </p:txBody>
      </p:sp>
      <p:sp>
        <p:nvSpPr>
          <p:cNvPr id="7" name="文本框 6"/>
          <p:cNvSpPr txBox="1"/>
          <p:nvPr/>
        </p:nvSpPr>
        <p:spPr>
          <a:xfrm>
            <a:off x="5001895" y="1943100"/>
            <a:ext cx="467995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字节代换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行</a:t>
            </a:r>
            <a:r>
              <a:rPr lang="zh-CN" altLang="en-US" sz="3200"/>
              <a:t>位移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列混淆</a:t>
            </a:r>
            <a:r>
              <a:rPr lang="en-US" altLang="zh-CN" sz="3200"/>
              <a:t>(</a:t>
            </a:r>
            <a:r>
              <a:rPr lang="zh-CN" altLang="en-US" sz="3200"/>
              <a:t>最后一轮不执行</a:t>
            </a:r>
            <a:r>
              <a:rPr lang="en-US" altLang="zh-CN" sz="3200"/>
              <a:t>)</a:t>
            </a:r>
            <a:endParaRPr lang="zh-CN" altLang="en-US" sz="3200"/>
          </a:p>
          <a:p>
            <a:endParaRPr lang="zh-CN" altLang="en-US" sz="3200"/>
          </a:p>
          <a:p>
            <a:r>
              <a:rPr lang="zh-CN" altLang="en-US" sz="3200"/>
              <a:t>轮密钥加</a:t>
            </a:r>
            <a:endParaRPr lang="zh-CN" altLang="en-US" sz="3200"/>
          </a:p>
        </p:txBody>
      </p:sp>
      <p:sp>
        <p:nvSpPr>
          <p:cNvPr id="12" name="文本框 11"/>
          <p:cNvSpPr txBox="1"/>
          <p:nvPr/>
        </p:nvSpPr>
        <p:spPr>
          <a:xfrm>
            <a:off x="10776585" y="5934710"/>
            <a:ext cx="105156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密</a:t>
            </a:r>
            <a:r>
              <a:rPr lang="zh-CN" altLang="en-US" sz="3200"/>
              <a:t>文</a:t>
            </a:r>
            <a:endParaRPr lang="zh-CN" altLang="en-US" sz="320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1400810" y="2377440"/>
            <a:ext cx="474345" cy="7334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>
            <a:off x="2241550" y="2496185"/>
            <a:ext cx="614680" cy="6470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任意多边形 23"/>
          <p:cNvSpPr/>
          <p:nvPr/>
        </p:nvSpPr>
        <p:spPr>
          <a:xfrm>
            <a:off x="3308985" y="1353185"/>
            <a:ext cx="2727325" cy="2199640"/>
          </a:xfrm>
          <a:custGeom>
            <a:avLst/>
            <a:gdLst>
              <a:gd name="connisteX0" fmla="*/ 0 w 2727325"/>
              <a:gd name="connsiteY0" fmla="*/ 2178050 h 2199640"/>
              <a:gd name="connisteX1" fmla="*/ 1066800 w 2727325"/>
              <a:gd name="connsiteY1" fmla="*/ 2199640 h 2199640"/>
              <a:gd name="connisteX2" fmla="*/ 1077595 w 2727325"/>
              <a:gd name="connsiteY2" fmla="*/ 0 h 2199640"/>
              <a:gd name="connisteX3" fmla="*/ 2716530 w 2727325"/>
              <a:gd name="connsiteY3" fmla="*/ 43180 h 2199640"/>
              <a:gd name="connisteX4" fmla="*/ 2727325 w 2727325"/>
              <a:gd name="connsiteY4" fmla="*/ 302260 h 2199640"/>
            </a:gdLst>
            <a:ahLst/>
            <a:cxnLst>
              <a:cxn ang="0">
                <a:pos x="connisteX0" y="connsiteY0"/>
              </a:cxn>
              <a:cxn ang="0">
                <a:pos x="connisteX1" y="connsiteY1"/>
              </a:cxn>
              <a:cxn ang="0">
                <a:pos x="connisteX2" y="connsiteY2"/>
              </a:cxn>
              <a:cxn ang="0">
                <a:pos x="connisteX3" y="connsiteY3"/>
              </a:cxn>
              <a:cxn ang="0">
                <a:pos x="connisteX4" y="connsiteY4"/>
              </a:cxn>
            </a:cxnLst>
            <a:rect l="l" t="t" r="r" b="b"/>
            <a:pathLst>
              <a:path w="2727325" h="2199640">
                <a:moveTo>
                  <a:pt x="0" y="2178050"/>
                </a:moveTo>
                <a:lnTo>
                  <a:pt x="1066800" y="2199640"/>
                </a:lnTo>
                <a:lnTo>
                  <a:pt x="1077595" y="0"/>
                </a:lnTo>
                <a:lnTo>
                  <a:pt x="2716530" y="43180"/>
                </a:lnTo>
                <a:lnTo>
                  <a:pt x="2727325" y="302260"/>
                </a:lnTo>
              </a:path>
            </a:pathLst>
          </a:custGeom>
          <a:noFill/>
          <a:ln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左弧形箭头 27"/>
          <p:cNvSpPr/>
          <p:nvPr/>
        </p:nvSpPr>
        <p:spPr>
          <a:xfrm rot="10800000">
            <a:off x="9676130" y="2144395"/>
            <a:ext cx="516890" cy="3018790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511030" y="2941320"/>
            <a:ext cx="551815" cy="15417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2400">
                <a:solidFill>
                  <a:srgbClr val="FF0000"/>
                </a:solidFill>
              </a:rPr>
              <a:t>循环</a:t>
            </a:r>
            <a:r>
              <a:rPr lang="en-US" altLang="zh-CN" sz="2400">
                <a:solidFill>
                  <a:srgbClr val="FF0000"/>
                </a:solidFill>
              </a:rPr>
              <a:t>     </a:t>
            </a:r>
            <a:r>
              <a:rPr lang="zh-CN" altLang="en-US" sz="2400">
                <a:solidFill>
                  <a:srgbClr val="FF0000"/>
                </a:solidFill>
              </a:rPr>
              <a:t>次</a:t>
            </a:r>
            <a:endParaRPr lang="zh-CN" altLang="en-US" sz="24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9559925" y="3534410"/>
            <a:ext cx="4546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>
                <a:solidFill>
                  <a:srgbClr val="FF0000"/>
                </a:solidFill>
              </a:rPr>
              <a:t>N</a:t>
            </a:r>
            <a:endParaRPr lang="en-US" altLang="zh-CN" sz="2400">
              <a:solidFill>
                <a:srgbClr val="FF0000"/>
              </a:solidFill>
            </a:endParaRPr>
          </a:p>
        </p:txBody>
      </p:sp>
      <p:cxnSp>
        <p:nvCxnSpPr>
          <p:cNvPr id="3" name="直接箭头连接符 2"/>
          <p:cNvCxnSpPr>
            <a:stCxn id="16" idx="2"/>
            <a:endCxn id="18" idx="1"/>
          </p:cNvCxnSpPr>
          <p:nvPr/>
        </p:nvCxnSpPr>
        <p:spPr>
          <a:xfrm>
            <a:off x="7169785" y="5719445"/>
            <a:ext cx="3486150" cy="5073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1.xml><?xml version="1.0" encoding="utf-8"?>
<p:tagLst xmlns:p="http://schemas.openxmlformats.org/presentationml/2006/main">
  <p:tag name="KSO_WM_UNIT_TABLE_BEAUTIFY" val="smartTable{4051ca54-2f7c-406c-b368-8212db4e8900}"/>
</p:tagLst>
</file>

<file path=ppt/tags/tag102.xml><?xml version="1.0" encoding="utf-8"?>
<p:tagLst xmlns:p="http://schemas.openxmlformats.org/presentationml/2006/main">
  <p:tag name="KSO_WM_UNIT_TABLE_BEAUTIFY" val="smartTable{87663126-15ab-4289-acdc-56b36f1d52f1}"/>
</p:tagLst>
</file>

<file path=ppt/tags/tag10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4.xml><?xml version="1.0" encoding="utf-8"?>
<p:tagLst xmlns:p="http://schemas.openxmlformats.org/presentationml/2006/main">
  <p:tag name="KSO_WM_UNIT_TABLE_BEAUTIFY" val="smartTable{ea50ec98-28b3-4187-8c0e-9a1fa370dba3}"/>
</p:tagLst>
</file>

<file path=ppt/tags/tag105.xml><?xml version="1.0" encoding="utf-8"?>
<p:tagLst xmlns:p="http://schemas.openxmlformats.org/presentationml/2006/main">
  <p:tag name="KSO_WM_UNIT_TABLE_BEAUTIFY" val="smartTable{d23290e7-b433-4a38-b8b5-3ccdba5292ef}"/>
</p:tagLst>
</file>

<file path=ppt/tags/tag106.xml><?xml version="1.0" encoding="utf-8"?>
<p:tagLst xmlns:p="http://schemas.openxmlformats.org/presentationml/2006/main">
  <p:tag name="KSO_WM_UNIT_TABLE_BEAUTIFY" val="smartTable{b25cdd03-2c53-4c7a-9c6a-12d989fd184f}"/>
</p:tagLst>
</file>

<file path=ppt/tags/tag1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08.xml><?xml version="1.0" encoding="utf-8"?>
<p:tagLst xmlns:p="http://schemas.openxmlformats.org/presentationml/2006/main">
  <p:tag name="KSO_WM_UNIT_TABLE_BEAUTIFY" val="smartTable{b25cdd03-2c53-4c7a-9c6a-12d989fd184f}"/>
</p:tagLst>
</file>

<file path=ppt/tags/tag109.xml><?xml version="1.0" encoding="utf-8"?>
<p:tagLst xmlns:p="http://schemas.openxmlformats.org/presentationml/2006/main">
  <p:tag name="KSO_WM_UNIT_TABLE_BEAUTIFY" val="smartTable{665ac29f-6e52-42d1-82a3-91828c6b4f3f}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1.xml><?xml version="1.0" encoding="utf-8"?>
<p:tagLst xmlns:p="http://schemas.openxmlformats.org/presentationml/2006/main">
  <p:tag name="KSO_WM_UNIT_TABLE_BEAUTIFY" val="smartTable{665ac29f-6e52-42d1-82a3-91828c6b4f3f}"/>
</p:tagLst>
</file>

<file path=ppt/tags/tag112.xml><?xml version="1.0" encoding="utf-8"?>
<p:tagLst xmlns:p="http://schemas.openxmlformats.org/presentationml/2006/main">
  <p:tag name="KSO_WM_UNIT_TABLE_BEAUTIFY" val="smartTable{806d31a8-5e06-42ff-b3a3-0c104c4b4c16}"/>
</p:tagLst>
</file>

<file path=ppt/tags/tag11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4.xml><?xml version="1.0" encoding="utf-8"?>
<p:tagLst xmlns:p="http://schemas.openxmlformats.org/presentationml/2006/main">
  <p:tag name="KSO_WM_UNIT_TABLE_BEAUTIFY" val="smartTable{806d31a8-5e06-42ff-b3a3-0c104c4b4c16}"/>
</p:tagLst>
</file>

<file path=ppt/tags/tag11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17.xml><?xml version="1.0" encoding="utf-8"?>
<p:tagLst xmlns:p="http://schemas.openxmlformats.org/presentationml/2006/main">
  <p:tag name="KSO_WM_UNIT_TABLE_BEAUTIFY" val="smartTable{806d31a8-5e06-42ff-b3a3-0c104c4b4c16}"/>
</p:tagLst>
</file>

<file path=ppt/tags/tag118.xml><?xml version="1.0" encoding="utf-8"?>
<p:tagLst xmlns:p="http://schemas.openxmlformats.org/presentationml/2006/main">
  <p:tag name="KSO_WM_UNIT_TABLE_BEAUTIFY" val="smartTable{7a2935c6-fcf1-4dc2-8f03-f774ed578c5f}"/>
</p:tagLst>
</file>

<file path=ppt/tags/tag11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6.xml><?xml version="1.0" encoding="utf-8"?>
<p:tagLst xmlns:p="http://schemas.openxmlformats.org/presentationml/2006/main">
  <p:tag name="KSO_WM_UNIT_TABLE_BEAUTIFY" val="smartTable{665ac29f-6e52-42d1-82a3-91828c6b4f3f}"/>
</p:tagLst>
</file>

<file path=ppt/tags/tag127.xml><?xml version="1.0" encoding="utf-8"?>
<p:tagLst xmlns:p="http://schemas.openxmlformats.org/presentationml/2006/main">
  <p:tag name="KSO_WM_UNIT_TABLE_BEAUTIFY" val="smartTable{806d31a8-5e06-42ff-b3a3-0c104c4b4c16}"/>
</p:tagLst>
</file>

<file path=ppt/tags/tag12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4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COMMONDATA" val="eyJoZGlkIjoiMTdkZjMxZjUzMmFjNTQ4YTBiNWIyNGE3YjA1YzY5MGQifQ=="/>
  <p:tag name="KSO_WPP_MARK_KEY" val="812884a5-6ff2-48eb-88b0-f5c2187cbdd9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176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28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05176_1*a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SHOW_EDIT_AREA_INDICATION" val="1"/>
  <p:tag name="KSO_WM_UNIT_VALUE" val="111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05176_1*b*1"/>
  <p:tag name="KSO_WM_TEMPLATE_CATEGORY" val="custom"/>
  <p:tag name="KSO_WM_TEMPLATE_INDEX" val="20205176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67.xml><?xml version="1.0" encoding="utf-8"?>
<p:tagLst xmlns:p="http://schemas.openxmlformats.org/presentationml/2006/main">
  <p:tag name="KSO_WM_UNIT_TABLE_BEAUTIFY" val="smartTable{90b10fae-9c29-4991-9e3f-313e9592f64d}"/>
</p:tagLst>
</file>

<file path=ppt/tags/tag68.xml><?xml version="1.0" encoding="utf-8"?>
<p:tagLst xmlns:p="http://schemas.openxmlformats.org/presentationml/2006/main">
  <p:tag name="KSO_WM_UNIT_TABLE_BEAUTIFY" val="smartTable{36c9005a-cf48-46ee-b88e-6bb970e912b6}"/>
</p:tagLst>
</file>

<file path=ppt/tags/tag69.xml><?xml version="1.0" encoding="utf-8"?>
<p:tagLst xmlns:p="http://schemas.openxmlformats.org/presentationml/2006/main">
  <p:tag name="KSO_WM_UNIT_TABLE_BEAUTIFY" val="smartTable{c322ce92-cf71-4022-86f4-fe705716ae1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1.xml><?xml version="1.0" encoding="utf-8"?>
<p:tagLst xmlns:p="http://schemas.openxmlformats.org/presentationml/2006/main">
  <p:tag name="KSO_WM_UNIT_TABLE_BEAUTIFY" val="smartTable{90b10fae-9c29-4991-9e3f-313e9592f64d}"/>
</p:tagLst>
</file>

<file path=ppt/tags/tag72.xml><?xml version="1.0" encoding="utf-8"?>
<p:tagLst xmlns:p="http://schemas.openxmlformats.org/presentationml/2006/main">
  <p:tag name="KSO_WM_UNIT_TABLE_BEAUTIFY" val="smartTable{36c9005a-cf48-46ee-b88e-6bb970e912b6}"/>
</p:tagLst>
</file>

<file path=ppt/tags/tag73.xml><?xml version="1.0" encoding="utf-8"?>
<p:tagLst xmlns:p="http://schemas.openxmlformats.org/presentationml/2006/main">
  <p:tag name="KSO_WM_UNIT_TABLE_BEAUTIFY" val="smartTable{c322ce92-cf71-4022-86f4-fe705716ae17}"/>
</p:tagLst>
</file>

<file path=ppt/tags/tag7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5.xml><?xml version="1.0" encoding="utf-8"?>
<p:tagLst xmlns:p="http://schemas.openxmlformats.org/presentationml/2006/main">
  <p:tag name="KSO_WM_UNIT_TABLE_BEAUTIFY" val="smartTable{90b10fae-9c29-4991-9e3f-313e9592f64d}"/>
</p:tagLst>
</file>

<file path=ppt/tags/tag76.xml><?xml version="1.0" encoding="utf-8"?>
<p:tagLst xmlns:p="http://schemas.openxmlformats.org/presentationml/2006/main">
  <p:tag name="KSO_WM_UNIT_TABLE_BEAUTIFY" val="smartTable{36c9005a-cf48-46ee-b88e-6bb970e912b6}"/>
</p:tagLst>
</file>

<file path=ppt/tags/tag77.xml><?xml version="1.0" encoding="utf-8"?>
<p:tagLst xmlns:p="http://schemas.openxmlformats.org/presentationml/2006/main">
  <p:tag name="KSO_WM_UNIT_TABLE_BEAUTIFY" val="smartTable{c322ce92-cf71-4022-86f4-fe705716ae17}"/>
</p:tagLst>
</file>

<file path=ppt/tags/tag7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79.xml><?xml version="1.0" encoding="utf-8"?>
<p:tagLst xmlns:p="http://schemas.openxmlformats.org/presentationml/2006/main">
  <p:tag name="TABLE_ENDDRAG_ORIGIN_RECT" val="811*45"/>
  <p:tag name="TABLE_ENDDRAG_RECT" val="132*273*811*45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1.xml><?xml version="1.0" encoding="utf-8"?>
<p:tagLst xmlns:p="http://schemas.openxmlformats.org/presentationml/2006/main">
  <p:tag name="KSO_WM_UNIT_TABLE_BEAUTIFY" val="smartTable{fc3adf2c-302c-4457-82d3-a979c1953f4b}"/>
</p:tagLst>
</file>

<file path=ppt/tags/tag82.xml><?xml version="1.0" encoding="utf-8"?>
<p:tagLst xmlns:p="http://schemas.openxmlformats.org/presentationml/2006/main">
  <p:tag name="KSO_WM_UNIT_TABLE_BEAUTIFY" val="smartTable{bcc9d140-2594-4e94-8266-cc3c9468a9b2}"/>
</p:tagLst>
</file>

<file path=ppt/tags/tag8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6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7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89.xml><?xml version="1.0" encoding="utf-8"?>
<p:tagLst xmlns:p="http://schemas.openxmlformats.org/presentationml/2006/main">
  <p:tag name="KSO_WM_UNIT_TABLE_BEAUTIFY" val="smartTable{c9739bf9-f958-492b-b5e7-3e0c7ed6f860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1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4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5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6.xml><?xml version="1.0" encoding="utf-8"?>
<p:tagLst xmlns:p="http://schemas.openxmlformats.org/presentationml/2006/main">
  <p:tag name="KSO_WM_UNIT_TABLE_BEAUTIFY" val="smartTable{6c4007b0-4745-4da5-9838-5b0579700160}"/>
</p:tagLst>
</file>

<file path=ppt/tags/tag97.xml><?xml version="1.0" encoding="utf-8"?>
<p:tagLst xmlns:p="http://schemas.openxmlformats.org/presentationml/2006/main">
  <p:tag name="KSO_WM_UNIT_TABLE_BEAUTIFY" val="smartTable{a94c5d09-ac10-4094-b857-16fd91c09291}"/>
</p:tagLst>
</file>

<file path=ppt/tags/tag98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ags/tag99.xml><?xml version="1.0" encoding="utf-8"?>
<p:tagLst xmlns:p="http://schemas.openxmlformats.org/presentationml/2006/main">
  <p:tag name="KSO_WM_BEAUTIFY_FLAG" val="#wm#"/>
  <p:tag name="KSO_WM_TEMPLATE_CATEGORY" val="custom"/>
  <p:tag name="KSO_WM_TEMPLATE_INDEX" val="20205176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rgbClr val="000000"/>
      </a:dk1>
      <a:lt1>
        <a:srgbClr val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6084</Words>
  <Application>WPS 演示</Application>
  <PresentationFormat>宽屏</PresentationFormat>
  <Paragraphs>2357</Paragraphs>
  <Slides>56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64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Office 主题​​</vt:lpstr>
      <vt:lpstr>AES加密和解密算法流程</vt:lpstr>
      <vt:lpstr>AES加密模式</vt:lpstr>
      <vt:lpstr>PowerPoint 演示文稿</vt:lpstr>
      <vt:lpstr>PowerPoint 演示文稿</vt:lpstr>
      <vt:lpstr>PowerPoint 演示文稿</vt:lpstr>
      <vt:lpstr>填充模式</vt:lpstr>
      <vt:lpstr>填充模式注意事项</vt:lpstr>
      <vt:lpstr>加密执行流程</vt:lpstr>
      <vt:lpstr>加密器</vt:lpstr>
      <vt:lpstr>AES128加密器(10轮)</vt:lpstr>
      <vt:lpstr>AES192加密器(12轮)</vt:lpstr>
      <vt:lpstr>AES256加密器(14轮)</vt:lpstr>
      <vt:lpstr>前言</vt:lpstr>
      <vt:lpstr>密钥扩展: 前言</vt:lpstr>
      <vt:lpstr>PowerPoint 演示文稿</vt:lpstr>
      <vt:lpstr>PowerPoint 演示文稿</vt:lpstr>
      <vt:lpstr>PowerPoint 演示文稿</vt:lpstr>
      <vt:lpstr>PowerPoint 演示文稿</vt:lpstr>
      <vt:lpstr>密钥扩展公式</vt:lpstr>
      <vt:lpstr>加密字节代换表</vt:lpstr>
      <vt:lpstr>轮常量表</vt:lpstr>
      <vt:lpstr>PowerPoint 演示文稿</vt:lpstr>
      <vt:lpstr>轮密钥加</vt:lpstr>
      <vt:lpstr>字节代换</vt:lpstr>
      <vt:lpstr>行位移</vt:lpstr>
      <vt:lpstr>列混淆</vt:lpstr>
      <vt:lpstr>GF(2^8)</vt:lpstr>
      <vt:lpstr>PowerPoint 演示文稿</vt:lpstr>
      <vt:lpstr>解密流程</vt:lpstr>
      <vt:lpstr>解密执行流程</vt:lpstr>
      <vt:lpstr>解密器</vt:lpstr>
      <vt:lpstr>解密轮密钥加</vt:lpstr>
      <vt:lpstr>解密字节代换表</vt:lpstr>
      <vt:lpstr>解密列混淆左乘数组</vt:lpstr>
      <vt:lpstr>解密逆行位移</vt:lpstr>
      <vt:lpstr>CBC模式</vt:lpstr>
      <vt:lpstr>PowerPoint 演示文稿</vt:lpstr>
      <vt:lpstr>加密演示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解密演示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Lee</cp:lastModifiedBy>
  <cp:revision>532</cp:revision>
  <dcterms:created xsi:type="dcterms:W3CDTF">2019-06-19T02:08:00Z</dcterms:created>
  <dcterms:modified xsi:type="dcterms:W3CDTF">2022-12-04T12:36:06Z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2052-11.1.0.12763</vt:lpwstr>
  </property>
  <property fmtid="{D5CDD505-2E9C-101B-9397-08002B2CF9AE}" pid="3" name="ICV">
    <vt:lpwstr>0D7F51652D85497592FC0299E6F6DA15</vt:lpwstr>
  </property>
</Properties>
</file>